
<file path=[Content_Types].xml><?xml version="1.0" encoding="utf-8"?>
<Types xmlns="http://schemas.openxmlformats.org/package/2006/content-types">
  <Default Extension="jpeg" ContentType="image/jpeg"/>
  <Default Extension="png" ContentType="image/pn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
  </p:notesMasterIdLst>
  <p:sldIdLst>
    <p:sldId id="390" r:id="rId3"/>
    <p:sldId id="331" r:id="rId4"/>
    <p:sldId id="379" r:id="rId6"/>
    <p:sldId id="385" r:id="rId7"/>
    <p:sldId id="382" r:id="rId8"/>
    <p:sldId id="383" r:id="rId9"/>
    <p:sldId id="380" r:id="rId10"/>
    <p:sldId id="386" r:id="rId11"/>
    <p:sldId id="388" r:id="rId12"/>
    <p:sldId id="387" r:id="rId13"/>
    <p:sldId id="389" r:id="rId14"/>
    <p:sldId id="362" r:id="rId15"/>
    <p:sldId id="352" r:id="rId16"/>
    <p:sldId id="353" r:id="rId17"/>
    <p:sldId id="354" r:id="rId18"/>
    <p:sldId id="355" r:id="rId19"/>
    <p:sldId id="356" r:id="rId20"/>
    <p:sldId id="361" r:id="rId21"/>
    <p:sldId id="358" r:id="rId22"/>
    <p:sldId id="357" r:id="rId23"/>
    <p:sldId id="359" r:id="rId24"/>
    <p:sldId id="360" r:id="rId25"/>
    <p:sldId id="334" r:id="rId26"/>
    <p:sldId id="363" r:id="rId27"/>
    <p:sldId id="364" r:id="rId28"/>
    <p:sldId id="365" r:id="rId29"/>
    <p:sldId id="391" r:id="rId30"/>
    <p:sldId id="366" r:id="rId31"/>
    <p:sldId id="367" r:id="rId32"/>
    <p:sldId id="368" r:id="rId33"/>
    <p:sldId id="392" r:id="rId34"/>
    <p:sldId id="371" r:id="rId35"/>
    <p:sldId id="370" r:id="rId36"/>
    <p:sldId id="372" r:id="rId37"/>
    <p:sldId id="373" r:id="rId38"/>
    <p:sldId id="374" r:id="rId39"/>
    <p:sldId id="375" r:id="rId40"/>
    <p:sldId id="376" r:id="rId41"/>
    <p:sldId id="377" r:id="rId42"/>
    <p:sldId id="378" r:id="rId43"/>
    <p:sldId id="338" r:id="rId44"/>
  </p:sldIdLst>
  <p:sldSz cx="12198350" cy="6859270"/>
  <p:notesSz cx="6858000" cy="9144000"/>
  <p:embeddedFontLst>
    <p:embeddedFont>
      <p:font typeface="Calibri" panose="020F0502020204030204" pitchFamily="34" charset="0"/>
      <p:regular r:id="rId48"/>
      <p:bold r:id="rId49"/>
      <p:italic r:id="rId50"/>
      <p:boldItalic r:id="rId51"/>
      <p:bold r:id="rId52"/>
    </p:embeddedFont>
    <p:embeddedFont>
      <p:font typeface="微软雅黑" panose="020B0503020204020204" pitchFamily="34" charset="-122"/>
      <p:regular r:id="rId53"/>
      <p:bold r:id="rId54"/>
    </p:embeddedFont>
    <p:embeddedFont>
      <p:font typeface="Gulim" panose="020B0600000101010101" pitchFamily="34" charset="-127"/>
      <p:regular r:id="rId55"/>
    </p:embeddedFont>
    <p:embeddedFont>
      <p:font typeface="Gulim" panose="020B0600000101010101" pitchFamily="34" charset="-127"/>
      <p:regular r:id="rId56"/>
    </p:embeddedFont>
    <p:embeddedFont>
      <p:font typeface="맑은 고딕" panose="020B0503020000020004" pitchFamily="34" charset="-127"/>
      <p:regular r:id="rId57"/>
      <p:bold r:id="rId58"/>
    </p:embeddedFont>
  </p:embeddedFontLst>
  <p:defaultText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400"/>
    <a:srgbClr val="005DA2"/>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620"/>
    <p:restoredTop sz="94660"/>
  </p:normalViewPr>
  <p:slideViewPr>
    <p:cSldViewPr>
      <p:cViewPr>
        <p:scale>
          <a:sx n="77" d="100"/>
          <a:sy n="77" d="100"/>
        </p:scale>
        <p:origin x="1152" y="822"/>
      </p:cViewPr>
      <p:guideLst>
        <p:guide orient="horz" pos="2149"/>
        <p:guide pos="3917"/>
      </p:guideLst>
    </p:cSldViewPr>
  </p:slideViewPr>
  <p:notesTextViewPr>
    <p:cViewPr>
      <p:scale>
        <a:sx n="1" d="1"/>
        <a:sy n="1" d="1"/>
      </p:scale>
      <p:origin x="0" y="0"/>
    </p:cViewPr>
  </p:notesTextViewPr>
  <p:sorterViewPr>
    <p:cViewPr>
      <p:scale>
        <a:sx n="33" d="100"/>
        <a:sy n="33"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8" Type="http://schemas.openxmlformats.org/officeDocument/2006/relationships/font" Target="fonts/font11.fntdata"/><Relationship Id="rId57" Type="http://schemas.openxmlformats.org/officeDocument/2006/relationships/font" Target="fonts/font10.fntdata"/><Relationship Id="rId56" Type="http://schemas.openxmlformats.org/officeDocument/2006/relationships/font" Target="fonts/font9.fntdata"/><Relationship Id="rId55" Type="http://schemas.openxmlformats.org/officeDocument/2006/relationships/font" Target="fonts/font8.fntdata"/><Relationship Id="rId54" Type="http://schemas.openxmlformats.org/officeDocument/2006/relationships/font" Target="fonts/font7.fntdata"/><Relationship Id="rId53" Type="http://schemas.openxmlformats.org/officeDocument/2006/relationships/font" Target="fonts/font6.fntdata"/><Relationship Id="rId52" Type="http://schemas.openxmlformats.org/officeDocument/2006/relationships/font" Target="fonts/font5.fntdata"/><Relationship Id="rId51" Type="http://schemas.openxmlformats.org/officeDocument/2006/relationships/font" Target="fonts/font4.fntdata"/><Relationship Id="rId50" Type="http://schemas.openxmlformats.org/officeDocument/2006/relationships/font" Target="fonts/font3.fntdata"/><Relationship Id="rId5" Type="http://schemas.openxmlformats.org/officeDocument/2006/relationships/notesMaster" Target="notesMasters/notesMaster1.xml"/><Relationship Id="rId49" Type="http://schemas.openxmlformats.org/officeDocument/2006/relationships/font" Target="fonts/font2.fntdata"/><Relationship Id="rId48" Type="http://schemas.openxmlformats.org/officeDocument/2006/relationships/font" Target="fonts/font1.fntdata"/><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1219200" rtl="0" eaLnBrk="1" latinLnBrk="0" hangingPunct="1">
      <a:defRPr sz="1600" kern="1200">
        <a:solidFill>
          <a:schemeClr val="tx1"/>
        </a:solidFill>
        <a:latin typeface="+mn-lt"/>
        <a:ea typeface="+mn-ea"/>
        <a:cs typeface="+mn-cs"/>
      </a:defRPr>
    </a:lvl1pPr>
    <a:lvl2pPr marL="609600" algn="l" defTabSz="1219200" rtl="0" eaLnBrk="1" latinLnBrk="0" hangingPunct="1">
      <a:defRPr sz="1600" kern="1200">
        <a:solidFill>
          <a:schemeClr val="tx1"/>
        </a:solidFill>
        <a:latin typeface="+mn-lt"/>
        <a:ea typeface="+mn-ea"/>
        <a:cs typeface="+mn-cs"/>
      </a:defRPr>
    </a:lvl2pPr>
    <a:lvl3pPr marL="1219835" algn="l" defTabSz="1219200" rtl="0" eaLnBrk="1" latinLnBrk="0" hangingPunct="1">
      <a:defRPr sz="1600" kern="1200">
        <a:solidFill>
          <a:schemeClr val="tx1"/>
        </a:solidFill>
        <a:latin typeface="+mn-lt"/>
        <a:ea typeface="+mn-ea"/>
        <a:cs typeface="+mn-cs"/>
      </a:defRPr>
    </a:lvl3pPr>
    <a:lvl4pPr marL="1829435" algn="l" defTabSz="1219200" rtl="0" eaLnBrk="1" latinLnBrk="0" hangingPunct="1">
      <a:defRPr sz="1600" kern="1200">
        <a:solidFill>
          <a:schemeClr val="tx1"/>
        </a:solidFill>
        <a:latin typeface="+mn-lt"/>
        <a:ea typeface="+mn-ea"/>
        <a:cs typeface="+mn-cs"/>
      </a:defRPr>
    </a:lvl4pPr>
    <a:lvl5pPr marL="2439035" algn="l" defTabSz="1219200" rtl="0" eaLnBrk="1" latinLnBrk="0" hangingPunct="1">
      <a:defRPr sz="1600" kern="1200">
        <a:solidFill>
          <a:schemeClr val="tx1"/>
        </a:solidFill>
        <a:latin typeface="+mn-lt"/>
        <a:ea typeface="+mn-ea"/>
        <a:cs typeface="+mn-cs"/>
      </a:defRPr>
    </a:lvl5pPr>
    <a:lvl6pPr marL="3049270" algn="l" defTabSz="1219200" rtl="0" eaLnBrk="1" latinLnBrk="0" hangingPunct="1">
      <a:defRPr sz="1600" kern="1200">
        <a:solidFill>
          <a:schemeClr val="tx1"/>
        </a:solidFill>
        <a:latin typeface="+mn-lt"/>
        <a:ea typeface="+mn-ea"/>
        <a:cs typeface="+mn-cs"/>
      </a:defRPr>
    </a:lvl6pPr>
    <a:lvl7pPr marL="3658870" algn="l" defTabSz="1219200" rtl="0" eaLnBrk="1" latinLnBrk="0" hangingPunct="1">
      <a:defRPr sz="1600" kern="1200">
        <a:solidFill>
          <a:schemeClr val="tx1"/>
        </a:solidFill>
        <a:latin typeface="+mn-lt"/>
        <a:ea typeface="+mn-ea"/>
        <a:cs typeface="+mn-cs"/>
      </a:defRPr>
    </a:lvl7pPr>
    <a:lvl8pPr marL="4268470" algn="l" defTabSz="1219200" rtl="0" eaLnBrk="1" latinLnBrk="0" hangingPunct="1">
      <a:defRPr sz="1600" kern="1200">
        <a:solidFill>
          <a:schemeClr val="tx1"/>
        </a:solidFill>
        <a:latin typeface="+mn-lt"/>
        <a:ea typeface="+mn-ea"/>
        <a:cs typeface="+mn-cs"/>
      </a:defRPr>
    </a:lvl8pPr>
    <a:lvl9pPr marL="4878705" algn="l" defTabSz="121920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927DC7C-EA85-41EA-BE8E-3BC04B9579CE}"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920" y="273112"/>
            <a:ext cx="4013173" cy="1162320"/>
          </a:xfrm>
          <a:prstGeom prst="rect">
            <a:avLst/>
          </a:prstGeom>
        </p:spPr>
        <p:txBody>
          <a:bodyPr lIns="121963" tIns="60981" rIns="121963" bIns="60981" anchor="b"/>
          <a:lstStyle>
            <a:lvl1pPr algn="l">
              <a:defRPr sz="27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9216" y="273114"/>
            <a:ext cx="6819216" cy="5854469"/>
          </a:xfrm>
          <a:prstGeom prst="rect">
            <a:avLst/>
          </a:prstGeom>
        </p:spPr>
        <p:txBody>
          <a:bodyPr lIns="121963" tIns="60981" rIns="121963" bIns="60981"/>
          <a:lstStyle>
            <a:lvl1pPr>
              <a:defRPr sz="4300"/>
            </a:lvl1pPr>
            <a:lvl2pPr>
              <a:defRPr sz="3700"/>
            </a:lvl2pPr>
            <a:lvl3pPr>
              <a:defRPr sz="3200"/>
            </a:lvl3pPr>
            <a:lvl4pPr>
              <a:defRPr sz="2700"/>
            </a:lvl4pPr>
            <a:lvl5pPr>
              <a:defRPr sz="2700"/>
            </a:lvl5pPr>
            <a:lvl6pPr>
              <a:defRPr sz="2700"/>
            </a:lvl6pPr>
            <a:lvl7pPr>
              <a:defRPr sz="2700"/>
            </a:lvl7pPr>
            <a:lvl8pPr>
              <a:defRPr sz="2700"/>
            </a:lvl8pPr>
            <a:lvl9pPr>
              <a:defRPr sz="27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609920" y="1435434"/>
            <a:ext cx="4013173" cy="46921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90962" y="4801712"/>
            <a:ext cx="7319010" cy="566870"/>
          </a:xfrm>
          <a:prstGeom prst="rect">
            <a:avLst/>
          </a:prstGeom>
        </p:spPr>
        <p:txBody>
          <a:bodyPr lIns="121963" tIns="60981" rIns="121963" bIns="60981" anchor="b"/>
          <a:lstStyle>
            <a:lvl1pPr algn="l">
              <a:defRPr sz="27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90962" y="612916"/>
            <a:ext cx="7319010" cy="4115753"/>
          </a:xfrm>
          <a:prstGeom prst="rect">
            <a:avLst/>
          </a:prstGeom>
        </p:spPr>
        <p:txBody>
          <a:bodyPr lIns="121963" tIns="60981" rIns="121963" bIns="60981"/>
          <a:lstStyle>
            <a:lvl1pPr marL="0" indent="0">
              <a:buNone/>
              <a:defRPr sz="4300"/>
            </a:lvl1pPr>
            <a:lvl2pPr marL="609600" indent="0">
              <a:buNone/>
              <a:defRPr sz="3700"/>
            </a:lvl2pPr>
            <a:lvl3pPr marL="1219835" indent="0">
              <a:buNone/>
              <a:defRPr sz="3200"/>
            </a:lvl3pPr>
            <a:lvl4pPr marL="1829435" indent="0">
              <a:buNone/>
              <a:defRPr sz="2700"/>
            </a:lvl4pPr>
            <a:lvl5pPr marL="2439035" indent="0">
              <a:buNone/>
              <a:defRPr sz="2700"/>
            </a:lvl5pPr>
            <a:lvl6pPr marL="3049270" indent="0">
              <a:buNone/>
              <a:defRPr sz="2700"/>
            </a:lvl6pPr>
            <a:lvl7pPr marL="3658870" indent="0">
              <a:buNone/>
              <a:defRPr sz="2700"/>
            </a:lvl7pPr>
            <a:lvl8pPr marL="4268470" indent="0">
              <a:buNone/>
              <a:defRPr sz="2700"/>
            </a:lvl8pPr>
            <a:lvl9pPr marL="4878705" indent="0">
              <a:buNone/>
              <a:defRPr sz="2700"/>
            </a:lvl9pPr>
          </a:lstStyle>
          <a:p>
            <a:endParaRPr lang="zh-CN" altLang="en-US"/>
          </a:p>
        </p:txBody>
      </p:sp>
      <p:sp>
        <p:nvSpPr>
          <p:cNvPr id="4" name="文本占位符 3"/>
          <p:cNvSpPr>
            <a:spLocks noGrp="1"/>
          </p:cNvSpPr>
          <p:nvPr>
            <p:ph type="body" sz="half" idx="2"/>
          </p:nvPr>
        </p:nvSpPr>
        <p:spPr>
          <a:xfrm>
            <a:off x="2390962" y="5368581"/>
            <a:ext cx="7319010" cy="805049"/>
          </a:xfrm>
          <a:prstGeom prst="rect">
            <a:avLst/>
          </a:prstGeom>
        </p:spPr>
        <p:txBody>
          <a:bodyPr lIns="121963" tIns="60981" rIns="121963" bIns="60981"/>
          <a:lstStyle>
            <a:lvl1pPr marL="0" indent="0">
              <a:buNone/>
              <a:defRPr sz="1900"/>
            </a:lvl1pPr>
            <a:lvl2pPr marL="609600" indent="0">
              <a:buNone/>
              <a:defRPr sz="1600"/>
            </a:lvl2pPr>
            <a:lvl3pPr marL="1219835" indent="0">
              <a:buNone/>
              <a:defRPr sz="1300"/>
            </a:lvl3pPr>
            <a:lvl4pPr marL="1829435" indent="0">
              <a:buNone/>
              <a:defRPr sz="1200"/>
            </a:lvl4pPr>
            <a:lvl5pPr marL="2439035" indent="0">
              <a:buNone/>
              <a:defRPr sz="1200"/>
            </a:lvl5pPr>
            <a:lvl6pPr marL="3049270" indent="0">
              <a:buNone/>
              <a:defRPr sz="1200"/>
            </a:lvl6pPr>
            <a:lvl7pPr marL="3658870" indent="0">
              <a:buNone/>
              <a:defRPr sz="1200"/>
            </a:lvl7pPr>
            <a:lvl8pPr marL="4268470" indent="0">
              <a:buNone/>
              <a:defRPr sz="1200"/>
            </a:lvl8pPr>
            <a:lvl9pPr marL="4878705" indent="0">
              <a:buNone/>
              <a:defRPr sz="12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918" y="1600572"/>
            <a:ext cx="10978515" cy="4527011"/>
          </a:xfrm>
          <a:prstGeom prst="rect">
            <a:avLst/>
          </a:prstGeom>
        </p:spPr>
        <p:txBody>
          <a:bodyPr vert="eaVert" lIns="121963" tIns="60981" rIns="121963" bIns="6098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43804" y="206422"/>
            <a:ext cx="2744629" cy="4388867"/>
          </a:xfrm>
          <a:prstGeom prst="rect">
            <a:avLst/>
          </a:prstGeom>
        </p:spPr>
        <p:txBody>
          <a:bodyPr vert="eaVert" lIns="121963" tIns="60981" rIns="121963" bIns="60981"/>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918" y="206422"/>
            <a:ext cx="8030580" cy="4388867"/>
          </a:xfrm>
          <a:prstGeom prst="rect">
            <a:avLst/>
          </a:prstGeom>
        </p:spPr>
        <p:txBody>
          <a:bodyPr vert="eaVert" lIns="121963" tIns="60981" rIns="121963" bIns="6098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5" name="页脚占位符 4"/>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6" name="灯片编号占位符 5"/>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9050" y="3177"/>
            <a:ext cx="12310913" cy="6856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9371" y="0"/>
            <a:ext cx="12311234" cy="6859588"/>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91436" tIns="45717" rIns="91436" bIns="45717" anchor="ctr"/>
          <a:lstStyle/>
          <a:p>
            <a:pPr algn="ctr" eaLnBrk="0" hangingPunct="0">
              <a:defRPr/>
            </a:pP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5" name="TextBox 24"/>
          <p:cNvSpPr txBox="1"/>
          <p:nvPr userDrawn="1"/>
        </p:nvSpPr>
        <p:spPr>
          <a:xfrm>
            <a:off x="76808" y="117426"/>
            <a:ext cx="1701887" cy="677151"/>
          </a:xfrm>
          <a:prstGeom prst="rect">
            <a:avLst/>
          </a:prstGeom>
          <a:noFill/>
        </p:spPr>
        <p:txBody>
          <a:bodyPr wrap="square" lIns="121963" tIns="60981" rIns="121963" bIns="60981" rtlCol="0">
            <a:spAutoFit/>
          </a:bodyPr>
          <a:lstStyle/>
          <a:p>
            <a:r>
              <a:rPr lang="en-US" altLang="zh-CN" sz="3600" b="1" spc="-150" dirty="0" smtClean="0">
                <a:solidFill>
                  <a:srgbClr val="005DA2"/>
                </a:solidFill>
                <a:effectLst/>
                <a:latin typeface="Arial Black" panose="020B0A04020102020204" pitchFamily="34" charset="0"/>
                <a:ea typeface="微软雅黑" pitchFamily="34" charset="-122"/>
              </a:rPr>
              <a:t>LOGO</a:t>
            </a:r>
            <a:endParaRPr lang="zh-CN" altLang="en-US" sz="3600" b="1" spc="-150" dirty="0">
              <a:solidFill>
                <a:srgbClr val="005DA2"/>
              </a:solidFill>
              <a:effectLst/>
              <a:latin typeface="Arial Black" panose="020B0A04020102020204" pitchFamily="34" charset="0"/>
              <a:ea typeface="微软雅黑" pitchFamily="34" charset="-122"/>
            </a:endParaRPr>
          </a:p>
        </p:txBody>
      </p:sp>
      <p:cxnSp>
        <p:nvCxnSpPr>
          <p:cNvPr id="3" name="直接连接符 2"/>
          <p:cNvCxnSpPr/>
          <p:nvPr userDrawn="1"/>
        </p:nvCxnSpPr>
        <p:spPr>
          <a:xfrm>
            <a:off x="1562671" y="693490"/>
            <a:ext cx="10635679"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bg>
      <p:bgPr>
        <a:solidFill>
          <a:srgbClr val="005DA2"/>
        </a:solid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节标题">
    <p:bg>
      <p:bgPr>
        <a:solidFill>
          <a:schemeClr val="bg1"/>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7"/>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节标题">
    <p:bg>
      <p:bgPr>
        <a:solidFill>
          <a:schemeClr val="bg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
            <a:ext cx="12191774" cy="6859588"/>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917"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200828" y="1200428"/>
            <a:ext cx="5387605" cy="3394861"/>
          </a:xfrm>
          <a:prstGeom prst="rect">
            <a:avLst/>
          </a:prstGeom>
        </p:spPr>
        <p:txBody>
          <a:bodyPr lIns="121963" tIns="60981" rIns="121963" bIns="60981"/>
          <a:lstStyle>
            <a:lvl1pPr>
              <a:defRPr sz="3700"/>
            </a:lvl1pPr>
            <a:lvl2pPr>
              <a:defRPr sz="3200"/>
            </a:lvl2pPr>
            <a:lvl3pPr>
              <a:defRPr sz="27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6" name="页脚占位符 5"/>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7" name="灯片编号占位符 6"/>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918" y="1535469"/>
            <a:ext cx="5389723"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609918" y="2175378"/>
            <a:ext cx="5389723"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96594" y="1535469"/>
            <a:ext cx="5391840" cy="639911"/>
          </a:xfrm>
          <a:prstGeom prst="rect">
            <a:avLst/>
          </a:prstGeom>
        </p:spPr>
        <p:txBody>
          <a:bodyPr lIns="121963" tIns="60981" rIns="121963" bIns="60981" anchor="b"/>
          <a:lstStyle>
            <a:lvl1pPr marL="0" indent="0">
              <a:buNone/>
              <a:defRPr sz="3200" b="1"/>
            </a:lvl1pPr>
            <a:lvl2pPr marL="609600" indent="0">
              <a:buNone/>
              <a:defRPr sz="2700" b="1"/>
            </a:lvl2pPr>
            <a:lvl3pPr marL="1219835" indent="0">
              <a:buNone/>
              <a:defRPr sz="2400" b="1"/>
            </a:lvl3pPr>
            <a:lvl4pPr marL="1829435" indent="0">
              <a:buNone/>
              <a:defRPr sz="2100" b="1"/>
            </a:lvl4pPr>
            <a:lvl5pPr marL="2439035" indent="0">
              <a:buNone/>
              <a:defRPr sz="2100" b="1"/>
            </a:lvl5pPr>
            <a:lvl6pPr marL="3049270" indent="0">
              <a:buNone/>
              <a:defRPr sz="2100" b="1"/>
            </a:lvl6pPr>
            <a:lvl7pPr marL="3658870" indent="0">
              <a:buNone/>
              <a:defRPr sz="2100" b="1"/>
            </a:lvl7pPr>
            <a:lvl8pPr marL="4268470" indent="0">
              <a:buNone/>
              <a:defRPr sz="2100" b="1"/>
            </a:lvl8pPr>
            <a:lvl9pPr marL="4878705" indent="0">
              <a:buNone/>
              <a:defRPr sz="21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96594" y="2175378"/>
            <a:ext cx="5391840" cy="3952203"/>
          </a:xfrm>
          <a:prstGeom prst="rect">
            <a:avLst/>
          </a:prstGeom>
        </p:spPr>
        <p:txBody>
          <a:bodyPr lIns="121963" tIns="60981" rIns="121963" bIns="60981"/>
          <a:lstStyle>
            <a:lvl1pPr>
              <a:defRPr sz="3200"/>
            </a:lvl1pPr>
            <a:lvl2pPr>
              <a:defRPr sz="2700"/>
            </a:lvl2pPr>
            <a:lvl3pPr>
              <a:defRPr sz="2400"/>
            </a:lvl3pPr>
            <a:lvl4pPr>
              <a:defRPr sz="2100"/>
            </a:lvl4pPr>
            <a:lvl5pPr>
              <a:defRPr sz="2100"/>
            </a:lvl5pPr>
            <a:lvl6pPr>
              <a:defRPr sz="2100"/>
            </a:lvl6pPr>
            <a:lvl7pPr>
              <a:defRPr sz="2100"/>
            </a:lvl7pPr>
            <a:lvl8pPr>
              <a:defRPr sz="2100"/>
            </a:lvl8pPr>
            <a:lvl9pPr>
              <a:defRPr sz="21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8" name="页脚占位符 7"/>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9" name="灯片编号占位符 8"/>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918" y="274702"/>
            <a:ext cx="10978515" cy="1143265"/>
          </a:xfrm>
          <a:prstGeom prst="rect">
            <a:avLst/>
          </a:prstGeom>
        </p:spPr>
        <p:txBody>
          <a:bodyPr lIns="121963" tIns="60981" rIns="121963" bIns="60981"/>
          <a:lstStyle/>
          <a:p>
            <a:r>
              <a:rPr lang="zh-CN" altLang="en-US" smtClean="0"/>
              <a:t>单击此处编辑母版标题样式</a:t>
            </a:r>
            <a:endParaRPr lang="zh-CN" altLang="en-US"/>
          </a:p>
        </p:txBody>
      </p:sp>
      <p:sp>
        <p:nvSpPr>
          <p:cNvPr id="3" name="日期占位符 2"/>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4" name="页脚占位符 3"/>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5" name="灯片编号占位符 4"/>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609917" y="6357822"/>
            <a:ext cx="2846282" cy="365210"/>
          </a:xfrm>
          <a:prstGeom prst="rect">
            <a:avLst/>
          </a:prstGeom>
        </p:spPr>
        <p:txBody>
          <a:bodyPr lIns="121963" tIns="60981" rIns="121963" bIns="60981"/>
          <a:lstStyle/>
          <a:p>
            <a:fld id="{DF659192-60C8-49F5-94DF-1E29C3FCC85C}" type="datetimeFigureOut">
              <a:rPr lang="zh-CN" altLang="en-US" smtClean="0"/>
            </a:fld>
            <a:endParaRPr lang="zh-CN" altLang="en-US"/>
          </a:p>
        </p:txBody>
      </p:sp>
      <p:sp>
        <p:nvSpPr>
          <p:cNvPr id="3" name="页脚占位符 2"/>
          <p:cNvSpPr>
            <a:spLocks noGrp="1"/>
          </p:cNvSpPr>
          <p:nvPr>
            <p:ph type="ftr" sz="quarter" idx="11"/>
          </p:nvPr>
        </p:nvSpPr>
        <p:spPr>
          <a:xfrm>
            <a:off x="4167770" y="6357822"/>
            <a:ext cx="3862811" cy="365210"/>
          </a:xfrm>
          <a:prstGeom prst="rect">
            <a:avLst/>
          </a:prstGeom>
        </p:spPr>
        <p:txBody>
          <a:bodyPr lIns="121963" tIns="60981" rIns="121963" bIns="60981"/>
          <a:lstStyle/>
          <a:p>
            <a:endParaRPr lang="zh-CN" altLang="en-US"/>
          </a:p>
        </p:txBody>
      </p:sp>
      <p:sp>
        <p:nvSpPr>
          <p:cNvPr id="4" name="灯片编号占位符 3"/>
          <p:cNvSpPr>
            <a:spLocks noGrp="1"/>
          </p:cNvSpPr>
          <p:nvPr>
            <p:ph type="sldNum" sz="quarter" idx="12"/>
          </p:nvPr>
        </p:nvSpPr>
        <p:spPr>
          <a:xfrm>
            <a:off x="8742151" y="6357822"/>
            <a:ext cx="2846282" cy="365210"/>
          </a:xfrm>
          <a:prstGeom prst="rect">
            <a:avLst/>
          </a:prstGeom>
        </p:spPr>
        <p:txBody>
          <a:bodyPr lIns="121963" tIns="60981" rIns="121963" bIns="60981"/>
          <a:lstStyle/>
          <a:p>
            <a:fld id="{EB730883-2733-4EB0-9793-894FF9D50112}" type="slidenum">
              <a:rPr lang="zh-CN" altLang="en-US" smtClean="0"/>
            </a:fld>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ltUpDiag">
          <a:fgClr>
            <a:schemeClr val="bg1"/>
          </a:fgClr>
          <a:bgClr>
            <a:schemeClr val="bg1">
              <a:lumMod val="95000"/>
            </a:schemeClr>
          </a:bgClr>
        </a:patt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mc:AlternateContent xmlns:mc="http://schemas.openxmlformats.org/markup-compatibility/2006">
    <mc:Choice xmlns:p15="http://schemas.microsoft.com/office/powerpoint/2012/main" Requires="p15">
      <p:transition xmlns:p14="http://schemas.microsoft.com/office/powerpoint/2010/main" spd="slow" Requires="p14" p14:dur="1750">
        <p15:prstTrans prst="prestige"/>
      </p:transition>
    </mc:Choice>
    <mc:Fallback>
      <p:transition spd="slow">
        <p:fade/>
      </p:transition>
    </mc:Fallback>
  </mc:AlternateContent>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90204" pitchFamily="34" charset="0"/>
        <a:buChar char="•"/>
        <a:defRPr sz="4300" kern="1200">
          <a:solidFill>
            <a:schemeClr val="tx1"/>
          </a:solidFill>
          <a:latin typeface="+mn-lt"/>
          <a:ea typeface="+mn-ea"/>
          <a:cs typeface="+mn-cs"/>
        </a:defRPr>
      </a:lvl1pPr>
      <a:lvl2pPr marL="991235" indent="-381000" algn="l" defTabSz="1219200" rtl="0" eaLnBrk="1" latinLnBrk="0" hangingPunct="1">
        <a:spcBef>
          <a:spcPct val="20000"/>
        </a:spcBef>
        <a:buFont typeface="Arial" panose="020B0604020202090204" pitchFamily="34" charset="0"/>
        <a:buChar char="–"/>
        <a:defRPr sz="3700" kern="1200">
          <a:solidFill>
            <a:schemeClr val="tx1"/>
          </a:solidFill>
          <a:latin typeface="+mn-lt"/>
          <a:ea typeface="+mn-ea"/>
          <a:cs typeface="+mn-cs"/>
        </a:defRPr>
      </a:lvl2pPr>
      <a:lvl3pPr marL="1524635" indent="-304800" algn="l" defTabSz="1219200" rtl="0" eaLnBrk="1" latinLnBrk="0" hangingPunct="1">
        <a:spcBef>
          <a:spcPct val="20000"/>
        </a:spcBef>
        <a:buFont typeface="Arial" panose="020B0604020202090204" pitchFamily="34" charset="0"/>
        <a:buChar char="•"/>
        <a:defRPr sz="3200" kern="1200">
          <a:solidFill>
            <a:schemeClr val="tx1"/>
          </a:solidFill>
          <a:latin typeface="+mn-lt"/>
          <a:ea typeface="+mn-ea"/>
          <a:cs typeface="+mn-cs"/>
        </a:defRPr>
      </a:lvl3pPr>
      <a:lvl4pPr marL="213423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4pPr>
      <a:lvl5pPr marL="27444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5pPr>
      <a:lvl6pPr marL="33540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6pPr>
      <a:lvl7pPr marL="3963670"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7pPr>
      <a:lvl8pPr marL="457390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8pPr>
      <a:lvl9pPr marL="5183505" indent="-304800" algn="l" defTabSz="1219200" rtl="0" eaLnBrk="1" latinLnBrk="0" hangingPunct="1">
        <a:spcBef>
          <a:spcPct val="20000"/>
        </a:spcBef>
        <a:buFont typeface="Arial" panose="020B060402020209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835" algn="l" defTabSz="1219200" rtl="0" eaLnBrk="1" latinLnBrk="0" hangingPunct="1">
        <a:defRPr sz="2400" kern="1200">
          <a:solidFill>
            <a:schemeClr val="tx1"/>
          </a:solidFill>
          <a:latin typeface="+mn-lt"/>
          <a:ea typeface="+mn-ea"/>
          <a:cs typeface="+mn-cs"/>
        </a:defRPr>
      </a:lvl3pPr>
      <a:lvl4pPr marL="1829435" algn="l" defTabSz="1219200" rtl="0" eaLnBrk="1" latinLnBrk="0" hangingPunct="1">
        <a:defRPr sz="2400" kern="1200">
          <a:solidFill>
            <a:schemeClr val="tx1"/>
          </a:solidFill>
          <a:latin typeface="+mn-lt"/>
          <a:ea typeface="+mn-ea"/>
          <a:cs typeface="+mn-cs"/>
        </a:defRPr>
      </a:lvl4pPr>
      <a:lvl5pPr marL="2439035" algn="l" defTabSz="1219200" rtl="0" eaLnBrk="1" latinLnBrk="0" hangingPunct="1">
        <a:defRPr sz="2400" kern="1200">
          <a:solidFill>
            <a:schemeClr val="tx1"/>
          </a:solidFill>
          <a:latin typeface="+mn-lt"/>
          <a:ea typeface="+mn-ea"/>
          <a:cs typeface="+mn-cs"/>
        </a:defRPr>
      </a:lvl5pPr>
      <a:lvl6pPr marL="3049270" algn="l" defTabSz="1219200" rtl="0" eaLnBrk="1" latinLnBrk="0" hangingPunct="1">
        <a:defRPr sz="2400" kern="1200">
          <a:solidFill>
            <a:schemeClr val="tx1"/>
          </a:solidFill>
          <a:latin typeface="+mn-lt"/>
          <a:ea typeface="+mn-ea"/>
          <a:cs typeface="+mn-cs"/>
        </a:defRPr>
      </a:lvl6pPr>
      <a:lvl7pPr marL="3658870" algn="l" defTabSz="1219200" rtl="0" eaLnBrk="1" latinLnBrk="0" hangingPunct="1">
        <a:defRPr sz="2400" kern="1200">
          <a:solidFill>
            <a:schemeClr val="tx1"/>
          </a:solidFill>
          <a:latin typeface="+mn-lt"/>
          <a:ea typeface="+mn-ea"/>
          <a:cs typeface="+mn-cs"/>
        </a:defRPr>
      </a:lvl7pPr>
      <a:lvl8pPr marL="4268470" algn="l" defTabSz="1219200" rtl="0" eaLnBrk="1" latinLnBrk="0" hangingPunct="1">
        <a:defRPr sz="2400" kern="1200">
          <a:solidFill>
            <a:schemeClr val="tx1"/>
          </a:solidFill>
          <a:latin typeface="+mn-lt"/>
          <a:ea typeface="+mn-ea"/>
          <a:cs typeface="+mn-cs"/>
        </a:defRPr>
      </a:lvl8pPr>
      <a:lvl9pPr marL="4878705"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png"/><Relationship Id="rId1" Type="http://schemas.openxmlformats.org/officeDocument/2006/relationships/image" Target="../media/image12.png"/></Relationships>
</file>

<file path=ppt/slides/_rels/slide17.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png"/><Relationship Id="rId1" Type="http://schemas.openxmlformats.org/officeDocument/2006/relationships/image" Target="../media/image19.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3.png"/></Relationships>
</file>

<file path=ppt/slides/_rels/slide25.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8.png"/><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3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33.pn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7.png"/><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3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6" Type="http://schemas.openxmlformats.org/officeDocument/2006/relationships/notesSlide" Target="../notesSlides/notesSlide9.xml"/><Relationship Id="rId5" Type="http://schemas.openxmlformats.org/officeDocument/2006/relationships/slideLayout" Target="../slideLayouts/slideLayout1.xml"/><Relationship Id="rId4" Type="http://schemas.openxmlformats.org/officeDocument/2006/relationships/image" Target="../media/image42.png"/><Relationship Id="rId3" Type="http://schemas.openxmlformats.org/officeDocument/2006/relationships/image" Target="../media/image41.png"/><Relationship Id="rId2" Type="http://schemas.microsoft.com/office/2007/relationships/media" Target="../media/media1.mp3"/><Relationship Id="rId1" Type="http://schemas.openxmlformats.org/officeDocument/2006/relationships/audio" Target="../media/media1.mp3"/></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8" name="TextBox 17"/>
          <p:cNvSpPr txBox="1"/>
          <p:nvPr/>
        </p:nvSpPr>
        <p:spPr>
          <a:xfrm>
            <a:off x="1170305" y="629920"/>
            <a:ext cx="10155555" cy="4297680"/>
          </a:xfrm>
          <a:prstGeom prst="rect">
            <a:avLst/>
          </a:prstGeom>
          <a:noFill/>
          <a:ln>
            <a:noFill/>
          </a:ln>
          <a:effectLst/>
        </p:spPr>
        <p:txBody>
          <a:bodyPr vert="horz" wrap="square" lIns="91440" tIns="45720" rIns="91440" bIns="45720" numCol="1" anchor="ctr" anchorCtr="0" compatLnSpc="1"/>
          <a:lstStyle>
            <a:defPPr>
              <a:defRPr lang="zh-CN"/>
            </a:defPPr>
            <a:lvl1pPr indent="0" fontAlgn="base">
              <a:spcBef>
                <a:spcPct val="20000"/>
              </a:spcBef>
              <a:spcAft>
                <a:spcPct val="0"/>
              </a:spcAft>
              <a:buFontTx/>
              <a:buNone/>
              <a:defRPr sz="32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itchFamily="34" charset="-122"/>
                <a:ea typeface="微软雅黑" pitchFamily="34" charset="-122"/>
              </a:defRPr>
            </a:lvl1pPr>
            <a:lvl2pPr marL="742950" indent="-285750" eaLnBrk="0" fontAlgn="base" hangingPunct="0">
              <a:spcBef>
                <a:spcPct val="20000"/>
              </a:spcBef>
              <a:spcAft>
                <a:spcPct val="0"/>
              </a:spcAft>
              <a:buChar char="–"/>
              <a:defRPr sz="2000">
                <a:solidFill>
                  <a:schemeClr val="accent2"/>
                </a:solidFill>
                <a:ea typeface="仿宋_GB2312" pitchFamily="49" charset="-122"/>
              </a:defRPr>
            </a:lvl2pPr>
            <a:lvl3pPr marL="1143000" indent="-228600" eaLnBrk="0" fontAlgn="base" hangingPunct="0">
              <a:spcBef>
                <a:spcPct val="20000"/>
              </a:spcBef>
              <a:spcAft>
                <a:spcPct val="0"/>
              </a:spcAft>
              <a:buChar char="•"/>
              <a:defRPr sz="2400">
                <a:ea typeface="宋体" pitchFamily="2" charset="-122"/>
              </a:defRPr>
            </a:lvl3pPr>
            <a:lvl4pPr marL="1600200" indent="-228600" eaLnBrk="0" fontAlgn="base" hangingPunct="0">
              <a:spcBef>
                <a:spcPct val="20000"/>
              </a:spcBef>
              <a:spcAft>
                <a:spcPct val="0"/>
              </a:spcAft>
              <a:buChar char="–"/>
              <a:defRPr sz="2000">
                <a:ea typeface="宋体" pitchFamily="2" charset="-122"/>
              </a:defRPr>
            </a:lvl4pPr>
            <a:lvl5pPr marL="2057400" indent="-228600" eaLnBrk="0" fontAlgn="base" hangingPunct="0">
              <a:spcBef>
                <a:spcPct val="20000"/>
              </a:spcBef>
              <a:spcAft>
                <a:spcPct val="0"/>
              </a:spcAft>
              <a:buChar char="»"/>
              <a:defRPr sz="2000">
                <a:ea typeface="宋体" pitchFamily="2" charset="-122"/>
              </a:defRPr>
            </a:lvl5pPr>
            <a:lvl6pPr marL="2514600" indent="-228600" eaLnBrk="0" fontAlgn="base" hangingPunct="0">
              <a:spcBef>
                <a:spcPct val="20000"/>
              </a:spcBef>
              <a:spcAft>
                <a:spcPct val="0"/>
              </a:spcAft>
              <a:buChar char="»"/>
              <a:defRPr sz="2000">
                <a:ea typeface="宋体" pitchFamily="2" charset="-122"/>
              </a:defRPr>
            </a:lvl6pPr>
            <a:lvl7pPr marL="2971800" indent="-228600" eaLnBrk="0" fontAlgn="base" hangingPunct="0">
              <a:spcBef>
                <a:spcPct val="20000"/>
              </a:spcBef>
              <a:spcAft>
                <a:spcPct val="0"/>
              </a:spcAft>
              <a:buChar char="»"/>
              <a:defRPr sz="2000">
                <a:ea typeface="宋体" pitchFamily="2" charset="-122"/>
              </a:defRPr>
            </a:lvl7pPr>
            <a:lvl8pPr marL="3429000" indent="-228600" eaLnBrk="0" fontAlgn="base" hangingPunct="0">
              <a:spcBef>
                <a:spcPct val="20000"/>
              </a:spcBef>
              <a:spcAft>
                <a:spcPct val="0"/>
              </a:spcAft>
              <a:buChar char="»"/>
              <a:defRPr sz="2000">
                <a:ea typeface="宋体" pitchFamily="2" charset="-122"/>
              </a:defRPr>
            </a:lvl8pPr>
            <a:lvl9pPr marL="3886200" indent="-228600" eaLnBrk="0" fontAlgn="base" hangingPunct="0">
              <a:spcBef>
                <a:spcPct val="20000"/>
              </a:spcBef>
              <a:spcAft>
                <a:spcPct val="0"/>
              </a:spcAft>
              <a:buChar char="»"/>
              <a:defRPr sz="2000">
                <a:ea typeface="宋体" pitchFamily="2" charset="-122"/>
              </a:defRPr>
            </a:lvl9pPr>
          </a:lstStyle>
          <a:p>
            <a:pPr algn="ctr">
              <a:lnSpc>
                <a:spcPct val="150000"/>
              </a:lnSpc>
              <a:spcBef>
                <a:spcPts val="0"/>
              </a:spcBef>
            </a:pPr>
            <a:r>
              <a:rPr lang="zh-CN" altLang="en-US" sz="2400" b="1" dirty="0" smtClean="0">
                <a:solidFill>
                  <a:schemeClr val="tx2"/>
                </a:solidFill>
              </a:rPr>
              <a:t>Optimal Pricing in On-Demand-Service Platform-Operations with Hired Agents and Risk-Sensitive Customers in the Blockchain Era</a:t>
            </a:r>
            <a:endParaRPr lang="zh-CN" altLang="en-US" sz="2400" b="1" dirty="0" smtClean="0">
              <a:solidFill>
                <a:schemeClr val="tx2"/>
              </a:solidFill>
            </a:endParaRPr>
          </a:p>
          <a:p>
            <a:pPr algn="ctr">
              <a:lnSpc>
                <a:spcPct val="150000"/>
              </a:lnSpc>
              <a:spcBef>
                <a:spcPts val="0"/>
              </a:spcBef>
            </a:pPr>
            <a:endParaRPr lang="zh-CN" altLang="en-US" sz="2000" b="1" dirty="0" smtClean="0">
              <a:solidFill>
                <a:schemeClr val="tx1"/>
              </a:solidFill>
            </a:endParaRPr>
          </a:p>
          <a:p>
            <a:pPr algn="ctr">
              <a:lnSpc>
                <a:spcPct val="150000"/>
              </a:lnSpc>
              <a:spcBef>
                <a:spcPts val="0"/>
              </a:spcBef>
            </a:pPr>
            <a:r>
              <a:rPr lang="zh-CN" altLang="en-US" sz="2000" b="1" dirty="0" smtClean="0">
                <a:solidFill>
                  <a:schemeClr val="tx1"/>
                </a:solidFill>
              </a:rPr>
              <a:t>Tsan-Ming Choi , Shu Guo , Na Liu , Xiutian Shi</a:t>
            </a:r>
            <a:endParaRPr lang="zh-CN" altLang="en-US" sz="2000" b="1" dirty="0" smtClean="0">
              <a:solidFill>
                <a:schemeClr val="tx1"/>
              </a:solidFill>
            </a:endParaRPr>
          </a:p>
          <a:p>
            <a:pPr algn="ctr">
              <a:lnSpc>
                <a:spcPct val="150000"/>
              </a:lnSpc>
              <a:spcBef>
                <a:spcPts val="0"/>
              </a:spcBef>
            </a:pPr>
            <a:r>
              <a:rPr lang="zh-CN" altLang="en-US" sz="2000" b="1" dirty="0" smtClean="0">
                <a:solidFill>
                  <a:schemeClr val="tx1"/>
                </a:solidFill>
              </a:rPr>
              <a:t>Accepted date: 22 January 2020</a:t>
            </a:r>
            <a:endParaRPr lang="zh-CN" altLang="en-US" sz="2000" b="1" dirty="0" smtClean="0">
              <a:solidFill>
                <a:schemeClr val="tx1"/>
              </a:solidFill>
            </a:endParaRPr>
          </a:p>
          <a:p>
            <a:pPr algn="ctr">
              <a:lnSpc>
                <a:spcPct val="150000"/>
              </a:lnSpc>
              <a:spcBef>
                <a:spcPts val="0"/>
              </a:spcBef>
            </a:pPr>
            <a:r>
              <a:rPr lang="zh-CN" altLang="en-US" sz="2000" b="1" dirty="0" smtClean="0">
                <a:solidFill>
                  <a:schemeClr val="tx1"/>
                </a:solidFill>
              </a:rPr>
              <a:t>European Journal of Operational Research</a:t>
            </a:r>
            <a:endParaRPr lang="zh-CN" altLang="en-US" sz="2000" b="1" dirty="0" smtClean="0">
              <a:solidFill>
                <a:schemeClr val="tx1"/>
              </a:solidFill>
            </a:endParaRPr>
          </a:p>
          <a:p>
            <a:pPr algn="ctr">
              <a:lnSpc>
                <a:spcPct val="150000"/>
              </a:lnSpc>
              <a:spcBef>
                <a:spcPts val="0"/>
              </a:spcBef>
            </a:pPr>
            <a:r>
              <a:rPr lang="zh-CN" altLang="en-US" sz="2000" b="1" dirty="0" smtClean="0">
                <a:solidFill>
                  <a:schemeClr val="tx1"/>
                </a:solidFill>
              </a:rPr>
              <a:t>汇报人：李丽杰</a:t>
            </a:r>
            <a:endParaRPr lang="zh-CN" altLang="en-US" sz="2000" b="1" dirty="0" smtClean="0">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47">
        <p15:prstTrans prst="prestige"/>
      </p:transition>
    </mc:Choice>
    <mc:Fallback>
      <p:transition spd="slow" advTm="247">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22020" y="1624330"/>
            <a:ext cx="10577830" cy="3415030"/>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a:t>在运营管理中，Babich和Hilary（2018）研究了区块链技术如何帮助改善不同主题领域的运营，这些领域包括信息和数据共享，供应链运营中的风险管理，自动化智能合约等。 </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Chod（2018）分析研究了区块链技术如何帮助显示公司的运营能力。作者发现，区块链技术可以帮助公司更好地获得一些更理想的财务条款，并减少信号费用。</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崔等（2019）回顾了文献，并提出了使用区块链技术在具有航空物流的全球供应链中进行均值-方差分析的方法。</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Shi和Choi（2019）分析性地探索了如何使用区块链技术来增强供应链中的食品安全，强调了信息可视性如何能够促进召回质量差或受污染的食品。</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solidFill>
                  <a:srgbClr val="FF0000"/>
                </a:solidFill>
              </a:rPr>
              <a:t>遵循上述论文的脚步，本文也采用了区块链技术进行分析。但是重点完全不同的，本文重点关注与雇用代理商的按需服务定价。</a:t>
            </a:r>
            <a:endParaRPr lang="zh-CN" altLang="en-US" sz="1600">
              <a:solidFill>
                <a:srgbClr val="FF0000"/>
              </a:solidFill>
            </a:endParaRPr>
          </a:p>
        </p:txBody>
      </p:sp>
      <p:sp>
        <p:nvSpPr>
          <p:cNvPr id="17" name="文本框 2"/>
          <p:cNvSpPr txBox="1"/>
          <p:nvPr/>
        </p:nvSpPr>
        <p:spPr>
          <a:xfrm>
            <a:off x="1612265" y="197485"/>
            <a:ext cx="341058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2.2 </a:t>
            </a:r>
            <a:r>
              <a:rPr lang="zh-CN" altLang="en-US" sz="2800" b="1" dirty="0">
                <a:solidFill>
                  <a:srgbClr val="005DA2"/>
                </a:solidFill>
                <a:latin typeface="微软雅黑" pitchFamily="34" charset="-122"/>
                <a:ea typeface="微软雅黑" pitchFamily="34" charset="-122"/>
              </a:rPr>
              <a:t>区块链技术</a:t>
            </a:r>
            <a:endParaRPr lang="zh-CN" altLang="en-US" sz="2800" b="1" dirty="0">
              <a:solidFill>
                <a:srgbClr val="005DA2"/>
              </a:solidFill>
              <a:latin typeface="微软雅黑" pitchFamily="34" charset="-122"/>
              <a:ea typeface="微软雅黑" pitchFamily="34" charset="-122"/>
            </a:endParaRPr>
          </a:p>
        </p:txBody>
      </p:sp>
      <p:sp>
        <p:nvSpPr>
          <p:cNvPr id="3" name="新月形 2"/>
          <p:cNvSpPr/>
          <p:nvPr/>
        </p:nvSpPr>
        <p:spPr>
          <a:xfrm>
            <a:off x="1445260" y="197485"/>
            <a:ext cx="347345" cy="44069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47">
        <p15:prstTrans prst="prestige"/>
      </p:transition>
    </mc:Choice>
    <mc:Fallback>
      <p:transition spd="slow" advTm="47">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2"/>
          <p:cNvSpPr txBox="1"/>
          <p:nvPr/>
        </p:nvSpPr>
        <p:spPr>
          <a:xfrm>
            <a:off x="1612265" y="197485"/>
            <a:ext cx="426148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2.3 </a:t>
            </a:r>
            <a:r>
              <a:rPr lang="en-US" altLang="zh-CN" sz="2800" b="1" dirty="0">
                <a:solidFill>
                  <a:srgbClr val="005DA2"/>
                </a:solidFill>
                <a:latin typeface="微软雅黑" pitchFamily="34" charset="-122"/>
                <a:ea typeface="微软雅黑" pitchFamily="34" charset="-122"/>
                <a:sym typeface="+mn-ea"/>
              </a:rPr>
              <a:t>风险敏感型决策者</a:t>
            </a:r>
            <a:endParaRPr lang="zh-CN" altLang="en-US" sz="2800" b="1" dirty="0">
              <a:solidFill>
                <a:srgbClr val="005DA2"/>
              </a:solidFill>
              <a:latin typeface="微软雅黑" pitchFamily="34" charset="-122"/>
              <a:ea typeface="微软雅黑" pitchFamily="34" charset="-122"/>
            </a:endParaRPr>
          </a:p>
        </p:txBody>
      </p:sp>
      <p:sp>
        <p:nvSpPr>
          <p:cNvPr id="3" name="新月形 2"/>
          <p:cNvSpPr/>
          <p:nvPr/>
        </p:nvSpPr>
        <p:spPr>
          <a:xfrm>
            <a:off x="1445260" y="197485"/>
            <a:ext cx="347345" cy="44069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815340" y="973455"/>
            <a:ext cx="10842625" cy="5262245"/>
          </a:xfrm>
          <a:prstGeom prst="rect">
            <a:avLst/>
          </a:prstGeom>
          <a:noFill/>
        </p:spPr>
        <p:txBody>
          <a:bodyPr wrap="square" rtlCol="0">
            <a:spAutoFit/>
          </a:bodyPr>
          <a:p>
            <a:pPr indent="406400" algn="l">
              <a:lnSpc>
                <a:spcPct val="150000"/>
              </a:lnSpc>
              <a:buNone/>
              <a:extLst>
                <a:ext uri="{35155182-B16C-46BC-9424-99874614C6A1}">
                  <wpsdc:indentchars xmlns:wpsdc="http://www.wps.cn/officeDocument/2017/drawingmlCustomData" val="200" checksum="1740828767"/>
                </a:ext>
              </a:extLst>
            </a:pPr>
            <a:r>
              <a:rPr lang="zh-CN" altLang="en-US" sz="1600"/>
              <a:t>Choi等（2008）研究了当代理商规避风险时在两级供应链中的收益合同。 Asian and Nie（2014）研究了供应链中存在中断的风险规避。 Chiu等（2015）探索与多个规避风险的零售买家的供应链。 Ray和Jenamani（2016）使用均方差风险分析方法规避风险，研究了具有中断的供应链采购问题。赵等（2018）扩展</a:t>
            </a:r>
            <a:r>
              <a:rPr lang="zh-CN" altLang="en-US" sz="1600">
                <a:sym typeface="+mn-ea"/>
              </a:rPr>
              <a:t>Choi等（2008）</a:t>
            </a:r>
            <a:r>
              <a:rPr lang="zh-CN" altLang="en-US" sz="1600"/>
              <a:t>研究在两级供应链中使用期权合约的情况。消费者通常对风险敏感。在文献中，Fay和Xie（2010）比较了概率销售方案和预售方案。在他们的扩展分析中，他们揭示了消费者的风险规避可能如何影响结果。 Leider和Sahin（2014）研究了无障碍服务的合同和消费。作者发现了消费者的风险规避将如何影响他们对接入服务的消费。 Gallego等（2015）调查在厌恶风险战略消费者的情况下延长保修服务的情况，发现拟议的剩余价值保修将超过传统保修的条件。 Lee等（2015）探讨了厌恶损失和供应链系统中具有前瞻性的消费者，建议企业使用快速响应来应对这种消费者行为。卡拉兹等（2016）研究了药品供应链中消费者的风险规避偏好。 Baucells和Hwang（2016）研究了消费者考虑参考价格的情况，他们强调了厌恶损失如何影响消费者的心理核算。</a:t>
            </a:r>
            <a:endParaRPr lang="zh-CN" altLang="en-US" sz="1600"/>
          </a:p>
          <a:p>
            <a:pPr indent="406400" algn="l">
              <a:lnSpc>
                <a:spcPct val="150000"/>
              </a:lnSpc>
              <a:buNone/>
              <a:extLst>
                <a:ext uri="{35155182-B16C-46BC-9424-99874614C6A1}">
                  <wpsdc:indentchars xmlns:wpsdc="http://www.wps.cn/officeDocument/2017/drawingmlCustomData" val="200" checksum="1740828767"/>
                </a:ext>
              </a:extLst>
            </a:pPr>
            <a:r>
              <a:rPr lang="zh-CN" altLang="en-US" sz="1600">
                <a:solidFill>
                  <a:srgbClr val="FF0000"/>
                </a:solidFill>
              </a:rPr>
              <a:t>与上述研究类似，本文研究了消费者风险态度的影响。但是，与所有其他方法不同，本文在分析中包括了消费者所有可能的风险态度，即风险中性，规避风险和寻求风险。并且专注于调查消费者的风险态度如何影响按需服务定价，这在当前文献中从未探讨过。此外，我们认为，借助区块链技术，该平台能够更好地了解消费者的风险偏好，因此可以提供更复杂的定价。</a:t>
            </a:r>
            <a:endParaRPr lang="zh-CN" altLang="en-US" sz="1600">
              <a:solidFill>
                <a:srgbClr val="FF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45">
        <p15:prstTrans prst="prestige"/>
      </p:transition>
    </mc:Choice>
    <mc:Fallback>
      <p:transition spd="slow" advTm="45">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815661" y="89512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68579" y="261023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a:t>
            </a:r>
            <a:r>
              <a:rPr lang="en-US" altLang="zh-CN" sz="2400" b="1" dirty="0">
                <a:solidFill>
                  <a:srgbClr val="FCB00F"/>
                </a:solidFill>
                <a:latin typeface="微软雅黑" pitchFamily="34" charset="-122"/>
                <a:ea typeface="微软雅黑" pitchFamily="34" charset="-122"/>
              </a:rPr>
              <a:t>3</a:t>
            </a:r>
            <a:r>
              <a:rPr lang="zh-CN" altLang="en-US" sz="2400" b="1" dirty="0">
                <a:solidFill>
                  <a:srgbClr val="FCB00F"/>
                </a:solidFill>
                <a:latin typeface="微软雅黑" pitchFamily="34" charset="-122"/>
                <a:ea typeface="微软雅黑" pitchFamily="34" charset="-122"/>
              </a:rPr>
              <a:t>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19442" y="99890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213712" y="3879166"/>
            <a:ext cx="3220085" cy="829945"/>
          </a:xfrm>
          <a:prstGeom prst="rect">
            <a:avLst/>
          </a:prstGeom>
          <a:noFill/>
        </p:spPr>
        <p:txBody>
          <a:bodyPr wrap="none" rtlCol="0">
            <a:spAutoFit/>
          </a:bodyPr>
          <a:lstStyle/>
          <a:p>
            <a:pPr algn="ctr"/>
            <a:r>
              <a:rPr lang="en-US" altLang="zh-CN" sz="4800" b="1" kern="100" dirty="0">
                <a:solidFill>
                  <a:srgbClr val="202A36"/>
                </a:solidFill>
                <a:latin typeface="微软雅黑" pitchFamily="34" charset="-122"/>
                <a:ea typeface="微软雅黑" pitchFamily="34" charset="-122"/>
                <a:cs typeface="Times New Roman" panose="02020503050405090304" pitchFamily="18" charset="0"/>
              </a:rPr>
              <a:t>   </a:t>
            </a:r>
            <a:r>
              <a:rPr lang="zh-CN" altLang="en-US" sz="4800" b="1" kern="100" dirty="0">
                <a:solidFill>
                  <a:srgbClr val="202A36"/>
                </a:solidFill>
                <a:latin typeface="微软雅黑" pitchFamily="34" charset="-122"/>
                <a:ea typeface="微软雅黑" pitchFamily="34" charset="-122"/>
                <a:cs typeface="Times New Roman" panose="02020503050405090304" pitchFamily="18" charset="0"/>
              </a:rPr>
              <a:t>基本模型</a:t>
            </a:r>
            <a:endParaRPr lang="zh-CN" altLang="en-US" sz="4800" b="1"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39" name="Freeform 8"/>
          <p:cNvSpPr>
            <a:spLocks noEditPoints="1"/>
          </p:cNvSpPr>
          <p:nvPr/>
        </p:nvSpPr>
        <p:spPr bwMode="auto">
          <a:xfrm rot="2925393">
            <a:off x="2704191" y="1333271"/>
            <a:ext cx="705589" cy="1210055"/>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CB00F"/>
          </a:solidFill>
          <a:ln>
            <a:noFill/>
          </a:ln>
        </p:spPr>
        <p:txBody>
          <a:bodyPr vert="horz" wrap="square" lIns="91461" tIns="45731" rIns="91461" bIns="45731"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396">
        <p15:prstTrans prst="prestige"/>
      </p:transition>
    </mc:Choice>
    <mc:Fallback>
      <p:transition spd="slow" advTm="1396">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25195" y="1019175"/>
            <a:ext cx="10684510" cy="1938020"/>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en-US" altLang="zh-CN" sz="1600"/>
              <a:t>平台雇用了</a:t>
            </a:r>
            <a:r>
              <a:rPr lang="en-US" altLang="zh-CN" sz="1600">
                <a:solidFill>
                  <a:srgbClr val="FF0000"/>
                </a:solidFill>
                <a:sym typeface="+mn-ea"/>
              </a:rPr>
              <a:t>n</a:t>
            </a:r>
            <a:r>
              <a:rPr lang="en-US" altLang="zh-CN" sz="1600"/>
              <a:t>个服务代理 </a:t>
            </a:r>
            <a:r>
              <a:rPr lang="zh-CN" altLang="en-US" sz="1600"/>
              <a:t>（service agents ），工作平均随机分配； </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客户的服务需求遵循Poisson流并且服务时间呈指数分布，有效需求到达率（</a:t>
            </a:r>
            <a:r>
              <a:rPr lang="en-US" altLang="zh-CN" sz="1600"/>
              <a:t>the </a:t>
            </a:r>
            <a:r>
              <a:rPr lang="zh-CN" altLang="en-US" sz="1600">
                <a:sym typeface="+mn-ea"/>
              </a:rPr>
              <a:t>effective demand arrival</a:t>
            </a:r>
            <a:r>
              <a:rPr lang="zh-CN" altLang="en-US" sz="1600">
                <a:solidFill>
                  <a:srgbClr val="FF0000"/>
                </a:solidFill>
                <a:sym typeface="+mn-ea"/>
              </a:rPr>
              <a:t> </a:t>
            </a:r>
            <a:r>
              <a:rPr lang="zh-CN" altLang="en-US" sz="1600">
                <a:sym typeface="+mn-ea"/>
              </a:rPr>
              <a:t>rate）</a:t>
            </a:r>
            <a:r>
              <a:rPr lang="zh-CN" altLang="en-US" sz="1600"/>
              <a:t>是 </a:t>
            </a:r>
            <a:r>
              <a:rPr lang="zh-CN" altLang="en-US" sz="1600">
                <a:solidFill>
                  <a:srgbClr val="FF0000"/>
                </a:solidFill>
              </a:rPr>
              <a:t>r</a:t>
            </a:r>
            <a:r>
              <a:rPr lang="zh-CN" altLang="en-US" sz="1600"/>
              <a:t>，平均服务率是 </a:t>
            </a:r>
            <a:r>
              <a:rPr lang="en-US" altLang="zh-CN" sz="1600">
                <a:solidFill>
                  <a:srgbClr val="FF0000"/>
                </a:solidFill>
              </a:rPr>
              <a:t>m</a:t>
            </a:r>
            <a:r>
              <a:rPr lang="zh-CN" altLang="en-US" sz="1600"/>
              <a:t>（the </a:t>
            </a:r>
            <a:r>
              <a:rPr lang="zh-CN" altLang="en-US" sz="1600">
                <a:solidFill>
                  <a:schemeClr val="tx1"/>
                </a:solidFill>
              </a:rPr>
              <a:t>average service rate</a:t>
            </a:r>
            <a:r>
              <a:rPr lang="zh-CN" altLang="en-US" sz="1600"/>
              <a:t> ）；</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平台与代理商签定收益共享合同，代理商获得总收入的</a:t>
            </a:r>
            <a:r>
              <a:rPr lang="zh-CN" altLang="en-US" sz="1600">
                <a:solidFill>
                  <a:srgbClr val="FF0000"/>
                </a:solidFill>
              </a:rPr>
              <a:t>1</a:t>
            </a:r>
            <a:r>
              <a:rPr lang="en-US" altLang="zh-CN" sz="1600">
                <a:solidFill>
                  <a:srgbClr val="FF0000"/>
                </a:solidFill>
              </a:rPr>
              <a:t>-</a:t>
            </a:r>
            <a:r>
              <a:rPr lang="en-US" altLang="zh-CN" sz="1600">
                <a:solidFill>
                  <a:srgbClr val="FF0000"/>
                </a:solidFill>
                <a:latin typeface="Arial" panose="020B0604020202090204" pitchFamily="34" charset="0"/>
                <a:cs typeface="Arial" panose="020B0604020202090204" pitchFamily="34" charset="0"/>
              </a:rPr>
              <a:t>α</a:t>
            </a:r>
            <a:r>
              <a:rPr lang="zh-CN" altLang="en-US" sz="1600"/>
              <a:t>，平台获得总收入的</a:t>
            </a:r>
            <a:r>
              <a:rPr lang="en-US" altLang="zh-CN" sz="1600">
                <a:solidFill>
                  <a:srgbClr val="FF0000"/>
                </a:solidFill>
                <a:latin typeface="Arial" panose="020B0604020202090204" pitchFamily="34" charset="0"/>
                <a:cs typeface="Arial" panose="020B0604020202090204" pitchFamily="34" charset="0"/>
                <a:sym typeface="+mn-ea"/>
              </a:rPr>
              <a:t>α</a:t>
            </a:r>
            <a:r>
              <a:rPr lang="zh-CN" altLang="en-US" sz="1600">
                <a:solidFill>
                  <a:schemeClr val="tx1"/>
                </a:solidFill>
                <a:latin typeface="Arial" panose="020B0604020202090204" pitchFamily="34" charset="0"/>
                <a:cs typeface="Arial" panose="020B0604020202090204" pitchFamily="34" charset="0"/>
                <a:sym typeface="+mn-ea"/>
              </a:rPr>
              <a:t>；</a:t>
            </a:r>
            <a:endParaRPr lang="zh-CN" altLang="en-US" sz="1600">
              <a:solidFill>
                <a:srgbClr val="FF0000"/>
              </a:solidFill>
              <a:latin typeface="Arial" panose="020B0604020202090204" pitchFamily="34" charset="0"/>
              <a:cs typeface="Arial" panose="020B0604020202090204" pitchFamily="34" charset="0"/>
              <a:sym typeface="+mn-ea"/>
            </a:endParaRPr>
          </a:p>
          <a:p>
            <a:pPr indent="406400" fontAlgn="auto">
              <a:lnSpc>
                <a:spcPct val="150000"/>
              </a:lnSpc>
              <a:extLst>
                <a:ext uri="{35155182-B16C-46BC-9424-99874614C6A1}">
                  <wpsdc:indentchars xmlns:wpsdc="http://www.wps.cn/officeDocument/2017/drawingmlCustomData" val="200" checksum="1740828767"/>
                </a:ext>
              </a:extLst>
            </a:pPr>
            <a:r>
              <a:rPr lang="zh-CN" altLang="en-US" sz="1600">
                <a:sym typeface="+mn-ea"/>
              </a:rPr>
              <a:t>客户在此M / M / n排队系统中处于稳定状态的预期等待时间 </a:t>
            </a:r>
            <a:r>
              <a:rPr lang="en-US" altLang="zh-CN" sz="1600">
                <a:sym typeface="+mn-ea"/>
              </a:rPr>
              <a:t>T</a:t>
            </a:r>
            <a:r>
              <a:rPr lang="zh-CN" altLang="en-US" sz="1600">
                <a:sym typeface="+mn-ea"/>
              </a:rPr>
              <a:t>（</a:t>
            </a:r>
            <a:r>
              <a:rPr lang="en-US" altLang="zh-CN" sz="1600">
                <a:sym typeface="+mn-ea"/>
              </a:rPr>
              <a:t>n , r)</a:t>
            </a:r>
            <a:r>
              <a:rPr lang="zh-CN" altLang="en-US" sz="1600">
                <a:sym typeface="+mn-ea"/>
              </a:rPr>
              <a:t>如下</a:t>
            </a:r>
            <a:r>
              <a:rPr lang="zh-CN" altLang="en-US" sz="1600">
                <a:solidFill>
                  <a:schemeClr val="tx1"/>
                </a:solidFill>
                <a:latin typeface="Arial" panose="020B0604020202090204" pitchFamily="34" charset="0"/>
                <a:cs typeface="Arial" panose="020B0604020202090204" pitchFamily="34" charset="0"/>
                <a:sym typeface="+mn-ea"/>
              </a:rPr>
              <a:t>：</a:t>
            </a:r>
            <a:endParaRPr lang="zh-CN" altLang="en-US" sz="1600">
              <a:solidFill>
                <a:schemeClr val="tx1"/>
              </a:solidFill>
              <a:latin typeface="Arial" panose="020B0604020202090204" pitchFamily="34" charset="0"/>
              <a:cs typeface="Arial" panose="020B0604020202090204" pitchFamily="34" charset="0"/>
              <a:sym typeface="+mn-ea"/>
            </a:endParaRPr>
          </a:p>
        </p:txBody>
      </p:sp>
      <p:pic>
        <p:nvPicPr>
          <p:cNvPr id="3" name="图片 3"/>
          <p:cNvPicPr>
            <a:picLocks noChangeAspect="1"/>
          </p:cNvPicPr>
          <p:nvPr/>
        </p:nvPicPr>
        <p:blipFill>
          <a:blip r:embed="rId1"/>
          <a:stretch>
            <a:fillRect/>
          </a:stretch>
        </p:blipFill>
        <p:spPr>
          <a:xfrm>
            <a:off x="2134870" y="2957195"/>
            <a:ext cx="8010525" cy="1351280"/>
          </a:xfrm>
          <a:prstGeom prst="rect">
            <a:avLst/>
          </a:prstGeom>
          <a:noFill/>
          <a:ln w="9525">
            <a:noFill/>
          </a:ln>
        </p:spPr>
      </p:pic>
      <p:sp>
        <p:nvSpPr>
          <p:cNvPr id="4" name="文本框 3"/>
          <p:cNvSpPr txBox="1"/>
          <p:nvPr/>
        </p:nvSpPr>
        <p:spPr>
          <a:xfrm>
            <a:off x="925195" y="4406265"/>
            <a:ext cx="10684510" cy="1938020"/>
          </a:xfrm>
          <a:prstGeom prst="rect">
            <a:avLst/>
          </a:prstGeom>
          <a:noFill/>
        </p:spPr>
        <p:txBody>
          <a:bodyPr wrap="square" rtlCol="0" anchor="t">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a:t>定义一个按比例缩放的预期等待时间 </a:t>
            </a:r>
            <a:r>
              <a:rPr lang="en-US" altLang="zh-CN" sz="1600">
                <a:solidFill>
                  <a:srgbClr val="FF0000"/>
                </a:solidFill>
              </a:rPr>
              <a:t>t</a:t>
            </a:r>
            <a:r>
              <a:rPr lang="zh-CN" altLang="en-US" sz="1600"/>
              <a:t>（the scaled expected waiting time）（可以将其组合到客户的评估中，以决定是否需要按需服务），其中ɳ&gt; 0 是一个正的常数：      t = </a:t>
            </a:r>
            <a:r>
              <a:rPr lang="zh-CN" altLang="en-US" sz="1600">
                <a:sym typeface="+mn-ea"/>
              </a:rPr>
              <a:t>ɳ</a:t>
            </a:r>
            <a:r>
              <a:rPr lang="zh-CN" altLang="en-US" sz="1600"/>
              <a:t>T（n，r）                                    </a:t>
            </a:r>
            <a:r>
              <a:rPr lang="en-US" altLang="zh-CN" sz="1600"/>
              <a:t>(3.2)</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客户对服务的估价（</a:t>
            </a:r>
            <a:r>
              <a:rPr lang="en-US" altLang="zh-CN" sz="1600"/>
              <a:t>t</a:t>
            </a:r>
            <a:r>
              <a:rPr lang="zh-CN" altLang="en-US" sz="1600"/>
              <a:t>he customer’s valuation towards the service）为v，遵循均匀分布U（0,1）。</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为了模拟客户对等待时间波动的风险态度，遵循标准平均方差理论的概念（Kouvelis et al.2018），更大的等待时间变化意味着更高的风险水平。</a:t>
            </a:r>
            <a:endParaRPr lang="zh-CN" altLang="en-US" sz="1600"/>
          </a:p>
        </p:txBody>
      </p:sp>
      <p:sp>
        <p:nvSpPr>
          <p:cNvPr id="17" name="文本框 2"/>
          <p:cNvSpPr txBox="1"/>
          <p:nvPr/>
        </p:nvSpPr>
        <p:spPr>
          <a:xfrm>
            <a:off x="1718310" y="197485"/>
            <a:ext cx="2204720"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3 </a:t>
            </a:r>
            <a:r>
              <a:rPr lang="zh-CN" altLang="en-US" sz="2800" b="1" dirty="0">
                <a:solidFill>
                  <a:srgbClr val="005DA2"/>
                </a:solidFill>
                <a:latin typeface="微软雅黑" pitchFamily="34" charset="-122"/>
                <a:ea typeface="微软雅黑" pitchFamily="34" charset="-122"/>
              </a:rPr>
              <a:t>基本模型</a:t>
            </a:r>
            <a:endParaRPr lang="zh-CN" altLang="en-US" sz="2800" b="1" dirty="0">
              <a:solidFill>
                <a:srgbClr val="005DA2"/>
              </a:solidFill>
              <a:latin typeface="微软雅黑" pitchFamily="34" charset="-122"/>
              <a:ea typeface="微软雅黑" pitchFamily="34" charset="-122"/>
            </a:endParaRPr>
          </a:p>
        </p:txBody>
      </p:sp>
      <p:sp>
        <p:nvSpPr>
          <p:cNvPr id="5" name="太阳形 4"/>
          <p:cNvSpPr/>
          <p:nvPr/>
        </p:nvSpPr>
        <p:spPr>
          <a:xfrm>
            <a:off x="822960" y="170180"/>
            <a:ext cx="648335" cy="57594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698">
        <p15:prstTrans prst="prestige"/>
      </p:transition>
    </mc:Choice>
    <mc:Fallback>
      <p:transition spd="slow" advTm="698">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4"/>
          <p:cNvPicPr>
            <a:picLocks noChangeAspect="1"/>
          </p:cNvPicPr>
          <p:nvPr/>
        </p:nvPicPr>
        <p:blipFill>
          <a:blip r:embed="rId1"/>
          <a:stretch>
            <a:fillRect/>
          </a:stretch>
        </p:blipFill>
        <p:spPr>
          <a:xfrm>
            <a:off x="2197735" y="1241425"/>
            <a:ext cx="8142605" cy="2458720"/>
          </a:xfrm>
          <a:prstGeom prst="rect">
            <a:avLst/>
          </a:prstGeom>
          <a:noFill/>
          <a:ln w="9525">
            <a:noFill/>
          </a:ln>
        </p:spPr>
      </p:pic>
      <p:sp>
        <p:nvSpPr>
          <p:cNvPr id="2" name="文本框 1"/>
          <p:cNvSpPr txBox="1"/>
          <p:nvPr/>
        </p:nvSpPr>
        <p:spPr>
          <a:xfrm>
            <a:off x="4627880" y="836295"/>
            <a:ext cx="3279140" cy="337185"/>
          </a:xfrm>
          <a:prstGeom prst="rect">
            <a:avLst/>
          </a:prstGeom>
          <a:noFill/>
        </p:spPr>
        <p:txBody>
          <a:bodyPr wrap="square" rtlCol="0">
            <a:spAutoFit/>
          </a:bodyPr>
          <a:p>
            <a:r>
              <a:rPr lang="en-US" altLang="zh-CN" sz="1600"/>
              <a:t>3.1 </a:t>
            </a:r>
            <a:r>
              <a:rPr lang="zh-CN" altLang="en-US" sz="1600"/>
              <a:t>客户不同风险态度的涵义</a:t>
            </a:r>
            <a:endParaRPr lang="zh-CN" altLang="en-US" sz="1600"/>
          </a:p>
        </p:txBody>
      </p:sp>
      <mc:AlternateContent xmlns:mc="http://schemas.openxmlformats.org/markup-compatibility/2006">
        <mc:Choice xmlns:a14="http://schemas.microsoft.com/office/drawing/2010/main" Requires="a14">
          <p:sp>
            <p:nvSpPr>
              <p:cNvPr id="3" name="文本框 2"/>
              <p:cNvSpPr txBox="1"/>
              <p:nvPr/>
            </p:nvSpPr>
            <p:spPr>
              <a:xfrm>
                <a:off x="972820" y="3601720"/>
                <a:ext cx="10589260" cy="2084705"/>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a:t>为显示消费者的不同风险态度含义，本文做了一个 </a:t>
                </a:r>
                <a14:m>
                  <m:oMath xmlns:m="http://schemas.openxmlformats.org/officeDocument/2006/math">
                    <m:acc>
                      <m:accPr>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𝛽</m:t>
                        </m:r>
                      </m:e>
                    </m:acc>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𝜎</m:t>
                        </m:r>
                      </m:e>
                      <m:sub>
                        <m:r>
                          <a:rPr lang="en-US" altLang="zh-CN" sz="1600" i="1">
                            <a:latin typeface="Cambria Math" panose="02040503050406030204" charset="0"/>
                            <a:cs typeface="Cambria Math" panose="02040503050406030204" charset="0"/>
                          </a:rPr>
                          <m:t>𝑡</m:t>
                        </m:r>
                      </m:sub>
                    </m:sSub>
                  </m:oMath>
                </a14:m>
                <a:r>
                  <a:rPr lang="zh-CN" altLang="en-US" sz="1600"/>
                  <a:t> 分析：（i）</a:t>
                </a:r>
                <a14:m>
                  <m:oMath xmlns:m="http://schemas.openxmlformats.org/officeDocument/2006/math">
                    <m:acc>
                      <m:accPr>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𝛽</m:t>
                        </m:r>
                      </m:e>
                    </m:acc>
                  </m:oMath>
                </a14:m>
                <a:r>
                  <a:rPr lang="zh-CN" altLang="en-US" sz="1600"/>
                  <a:t>是客户对等待时间波动的风险敏感系数； 如果客户不愿承担风险，则</a:t>
                </a:r>
                <a14:m>
                  <m:oMath xmlns:m="http://schemas.openxmlformats.org/officeDocument/2006/math">
                    <m:acc>
                      <m:accPr>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𝛽</m:t>
                        </m:r>
                      </m:e>
                    </m:acc>
                  </m:oMath>
                </a14:m>
                <a:r>
                  <a:rPr lang="zh-CN" altLang="en-US" sz="1600"/>
                  <a:t>为正；如果客户不承担风险，则 </a:t>
                </a:r>
                <a14:m>
                  <m:oMath xmlns:m="http://schemas.openxmlformats.org/officeDocument/2006/math">
                    <m:acc>
                      <m:accPr>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𝛽</m:t>
                        </m:r>
                      </m:e>
                    </m:acc>
                  </m:oMath>
                </a14:m>
                <a:r>
                  <a:rPr lang="zh-CN" altLang="en-US" sz="1600"/>
                  <a:t> 为0；如果客户寻求风险，则 </a:t>
                </a:r>
                <a14:m>
                  <m:oMath xmlns:m="http://schemas.openxmlformats.org/officeDocument/2006/math">
                    <m:acc>
                      <m:accPr>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𝛽</m:t>
                        </m:r>
                      </m:e>
                    </m:acc>
                  </m:oMath>
                </a14:m>
                <a:r>
                  <a:rPr lang="zh-CN" altLang="en-US" sz="1600"/>
                  <a:t> 为负； （ii）</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𝜎</m:t>
                        </m:r>
                      </m:e>
                      <m:sub>
                        <m:r>
                          <a:rPr lang="en-US" altLang="zh-CN" sz="1600" i="1">
                            <a:latin typeface="Cambria Math" panose="02040503050406030204" charset="0"/>
                            <a:cs typeface="Cambria Math" panose="02040503050406030204" charset="0"/>
                          </a:rPr>
                          <m:t>𝑡</m:t>
                        </m:r>
                      </m:sub>
                    </m:sSub>
                  </m:oMath>
                </a14:m>
                <a:r>
                  <a:rPr lang="zh-CN" altLang="en-US" sz="1600"/>
                  <a:t> 是等待时间的标准偏差。</a:t>
                </a:r>
                <a:endParaRPr lang="en-US" altLang="zh-CN" sz="1600" i="1">
                  <a:latin typeface="Cambria Math" panose="02040503050406030204" charset="0"/>
                  <a:cs typeface="Cambria Math" panose="02040503050406030204" charset="0"/>
                </a:endParaRPr>
              </a:p>
              <a:p>
                <a:pPr indent="406400" fontAlgn="auto">
                  <a:lnSpc>
                    <a:spcPct val="150000"/>
                  </a:lnSpc>
                  <a:extLst>
                    <a:ext uri="{35155182-B16C-46BC-9424-99874614C6A1}">
                      <wpsdc:indentchars xmlns:wpsdc="http://www.wps.cn/officeDocument/2017/drawingmlCustomData" val="200" checksum="1740828767"/>
                    </a:ext>
                  </a:extLst>
                </a:pPr>
                <a:r>
                  <a:rPr lang="zh-CN" altLang="en-US" sz="1600"/>
                  <a:t>得到（</a:t>
                </a:r>
                <a:r>
                  <a:rPr lang="en-US" altLang="zh-CN" sz="1600"/>
                  <a:t>3.3</a:t>
                </a:r>
                <a:r>
                  <a:rPr lang="zh-CN" altLang="en-US" sz="1600"/>
                  <a:t>）式，并给出了引理（</a:t>
                </a:r>
                <a:r>
                  <a:rPr lang="en-US" altLang="zh-CN" sz="1600"/>
                  <a:t>3.1</a:t>
                </a:r>
                <a:r>
                  <a:rPr lang="zh-CN" altLang="en-US" sz="1600"/>
                  <a:t>）</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14:m>
                  <m:oMath xmlns:m="http://schemas.openxmlformats.org/officeDocument/2006/math">
                    <m:r>
                      <a:rPr lang="en-US" altLang="zh-CN" sz="1600" i="1">
                        <a:latin typeface="Cambria Math" panose="02040503050406030204" charset="0"/>
                        <a:cs typeface="Cambria Math" panose="02040503050406030204" charset="0"/>
                      </a:rPr>
                      <m:t>                                                    </m:t>
                    </m:r>
                    <m:acc>
                      <m:accPr>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𝛽</m:t>
                        </m:r>
                      </m:e>
                    </m:acc>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cs typeface="Cambria Math" panose="02040503050406030204" charset="0"/>
                          </a:rPr>
                          <m:t>𝜎</m:t>
                        </m:r>
                      </m:e>
                      <m:sub>
                        <m:r>
                          <a:rPr lang="en-US" altLang="zh-CN" sz="1600" i="1">
                            <a:latin typeface="Cambria Math" panose="02040503050406030204" charset="0"/>
                            <a:cs typeface="Cambria Math" panose="02040503050406030204" charset="0"/>
                          </a:rPr>
                          <m:t>𝑡</m:t>
                        </m:r>
                      </m:sub>
                    </m:sSub>
                    <m:r>
                      <a:rPr lang="zh-CN" altLang="en-US" sz="1600">
                        <a:latin typeface="Cambria Math" panose="02040503050406030204" charset="0"/>
                        <a:sym typeface="+mn-ea"/>
                      </a:rPr>
                      <m:t> </m:t>
                    </m:r>
                    <m:r>
                      <a:rPr lang="en-US" altLang="zh-CN" sz="1600">
                        <a:latin typeface="Cambria Math" panose="02040503050406030204" charset="0"/>
                        <a:sym typeface="+mn-ea"/>
                      </a:rPr>
                      <m:t>=</m:t>
                    </m:r>
                    <m:r>
                      <a:rPr lang="en-US" altLang="zh-CN" sz="1600" i="1">
                        <a:latin typeface="Cambria Math" panose="02040503050406030204" charset="0"/>
                        <a:cs typeface="Cambria Math" panose="02040503050406030204" charset="0"/>
                      </a:rPr>
                      <m:t>𝛽</m:t>
                    </m:r>
                  </m:oMath>
                </a14:m>
                <a:r>
                  <a:rPr lang="zh-CN" altLang="en-US" sz="1600"/>
                  <a:t>                       （</a:t>
                </a:r>
                <a:r>
                  <a:rPr lang="en-US" altLang="zh-CN" sz="1600"/>
                  <a:t>3.3</a:t>
                </a:r>
                <a:r>
                  <a:rPr lang="zh-CN" altLang="en-US" sz="1600"/>
                  <a:t>）</a:t>
                </a:r>
                <a:endParaRPr lang="zh-CN" altLang="en-US" sz="1600"/>
              </a:p>
            </p:txBody>
          </p:sp>
        </mc:Choice>
        <mc:Fallback>
          <p:sp>
            <p:nvSpPr>
              <p:cNvPr id="3" name="文本框 2"/>
              <p:cNvSpPr txBox="1">
                <a:spLocks noRot="1" noChangeAspect="1" noMove="1" noResize="1" noEditPoints="1" noAdjustHandles="1" noChangeArrowheads="1" noChangeShapeType="1" noTextEdit="1"/>
              </p:cNvSpPr>
              <p:nvPr/>
            </p:nvSpPr>
            <p:spPr>
              <a:xfrm>
                <a:off x="972820" y="3601720"/>
                <a:ext cx="10589260" cy="2084705"/>
              </a:xfrm>
              <a:prstGeom prst="rect">
                <a:avLst/>
              </a:prstGeom>
              <a:blipFill rotWithShape="1">
                <a:blip r:embed="rId2"/>
                <a:stretch>
                  <a:fillRect/>
                </a:stretch>
              </a:blipFill>
            </p:spPr>
            <p:txBody>
              <a:bodyPr/>
              <a:lstStyle/>
              <a:p>
                <a:r>
                  <a:rPr lang="zh-CN" altLang="en-US">
                    <a:noFill/>
                  </a:rPr>
                  <a:t> </a:t>
                </a:r>
              </a:p>
            </p:txBody>
          </p:sp>
        </mc:Fallback>
      </mc:AlternateContent>
      <p:pic>
        <p:nvPicPr>
          <p:cNvPr id="5" name="图片 5"/>
          <p:cNvPicPr>
            <a:picLocks noChangeAspect="1"/>
          </p:cNvPicPr>
          <p:nvPr/>
        </p:nvPicPr>
        <p:blipFill>
          <a:blip r:embed="rId3"/>
          <a:stretch>
            <a:fillRect/>
          </a:stretch>
        </p:blipFill>
        <p:spPr>
          <a:xfrm>
            <a:off x="2197735" y="5686425"/>
            <a:ext cx="8141335" cy="806450"/>
          </a:xfrm>
          <a:prstGeom prst="rect">
            <a:avLst/>
          </a:prstGeom>
          <a:noFill/>
          <a:ln w="9525">
            <a:noFill/>
          </a:ln>
        </p:spPr>
      </p:pic>
      <p:sp>
        <p:nvSpPr>
          <p:cNvPr id="17" name="文本框 2"/>
          <p:cNvSpPr txBox="1"/>
          <p:nvPr/>
        </p:nvSpPr>
        <p:spPr>
          <a:xfrm>
            <a:off x="1718310" y="197485"/>
            <a:ext cx="2204720"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3 </a:t>
            </a:r>
            <a:r>
              <a:rPr lang="zh-CN" altLang="en-US" sz="2800" b="1" dirty="0">
                <a:solidFill>
                  <a:srgbClr val="005DA2"/>
                </a:solidFill>
                <a:latin typeface="微软雅黑" pitchFamily="34" charset="-122"/>
                <a:ea typeface="微软雅黑" pitchFamily="34" charset="-122"/>
              </a:rPr>
              <a:t>基本模型</a:t>
            </a:r>
            <a:endParaRPr lang="zh-CN" altLang="en-US" sz="2800" b="1" dirty="0">
              <a:solidFill>
                <a:srgbClr val="005DA2"/>
              </a:solidFill>
              <a:latin typeface="微软雅黑" pitchFamily="34" charset="-122"/>
              <a:ea typeface="微软雅黑" pitchFamily="34" charset="-122"/>
            </a:endParaRPr>
          </a:p>
        </p:txBody>
      </p:sp>
      <p:sp>
        <p:nvSpPr>
          <p:cNvPr id="6" name="太阳形 5"/>
          <p:cNvSpPr/>
          <p:nvPr/>
        </p:nvSpPr>
        <p:spPr>
          <a:xfrm>
            <a:off x="822960" y="170180"/>
            <a:ext cx="648335" cy="57594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974">
        <p15:prstTrans prst="prestige"/>
      </p:transition>
    </mc:Choice>
    <mc:Fallback>
      <p:transition spd="slow" advTm="974">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822960" y="918210"/>
                <a:ext cx="10684510" cy="362585"/>
              </a:xfrm>
              <a:prstGeom prst="rect">
                <a:avLst/>
              </a:prstGeom>
              <a:noFill/>
            </p:spPr>
            <p:txBody>
              <a:bodyPr wrap="square" rtlCol="0">
                <a:spAutoFit/>
              </a:bodyPr>
              <a:p>
                <a:r>
                  <a:rPr lang="zh-CN" altLang="en-US" sz="1600">
                    <a:latin typeface="+mn-ea"/>
                    <a:cs typeface="+mn-ea"/>
                  </a:rPr>
                  <a:t>将参数t</a:t>
                </a:r>
                <a:r>
                  <a:rPr lang="en-US" altLang="zh-CN" sz="1600">
                    <a:latin typeface="+mn-ea"/>
                    <a:cs typeface="+mn-ea"/>
                  </a:rPr>
                  <a:t>+</a:t>
                </a:r>
                <a14:m>
                  <m:oMath xmlns:m="http://schemas.openxmlformats.org/officeDocument/2006/math">
                    <m:r>
                      <a:rPr lang="en-US" altLang="zh-CN" sz="1600" i="1">
                        <a:latin typeface="Cambria Math" panose="02040503050406030204" charset="0"/>
                        <a:ea typeface="宋体" charset="0"/>
                        <a:cs typeface="Cambria Math" panose="02040503050406030204" charset="0"/>
                      </a:rPr>
                      <m:t>𝛽</m:t>
                    </m:r>
                  </m:oMath>
                </a14:m>
                <a:r>
                  <a:rPr lang="zh-CN" altLang="en-US" sz="1600">
                    <a:latin typeface="+mn-ea"/>
                    <a:cs typeface="+mn-ea"/>
                    <a:sym typeface="+mn-ea"/>
                  </a:rPr>
                  <a:t> 称为总等待时间负效用（</a:t>
                </a:r>
                <a:r>
                  <a:rPr lang="zh-CN" altLang="en-US" sz="1600">
                    <a:latin typeface="+mn-ea"/>
                    <a:cs typeface="+mn-ea"/>
                  </a:rPr>
                  <a:t>the total waiting time disutility (TWTD)）</a:t>
                </a:r>
                <a:r>
                  <a:rPr lang="en-US" altLang="zh-CN" sz="1600">
                    <a:latin typeface="+mn-ea"/>
                    <a:cs typeface="+mn-ea"/>
                  </a:rPr>
                  <a:t>,</a:t>
                </a:r>
                <a:r>
                  <a:rPr lang="zh-CN" altLang="en-US" sz="1600">
                    <a:latin typeface="+mn-ea"/>
                    <a:cs typeface="+mn-ea"/>
                  </a:rPr>
                  <a:t>定义了一个阈值 </a:t>
                </a:r>
                <a14:m>
                  <m:oMath xmlns:m="http://schemas.openxmlformats.org/officeDocument/2006/math">
                    <m:acc>
                      <m:accPr>
                        <m:chr m:val="̃"/>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𝛽</m:t>
                        </m:r>
                      </m:e>
                    </m:acc>
                  </m:oMath>
                </a14:m>
                <a:r>
                  <a:rPr lang="zh-CN" altLang="en-US" sz="1600">
                    <a:latin typeface="+mn-ea"/>
                    <a:cs typeface="+mn-ea"/>
                  </a:rPr>
                  <a:t>：</a:t>
                </a:r>
                <a:endParaRPr lang="zh-CN" altLang="en-US" sz="1600">
                  <a:latin typeface="+mn-ea"/>
                  <a:cs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822960" y="918210"/>
                <a:ext cx="10684510" cy="362585"/>
              </a:xfrm>
              <a:prstGeom prst="rect">
                <a:avLst/>
              </a:prstGeom>
              <a:blipFill rotWithShape="1">
                <a:blip r:embed="rId1"/>
                <a:stretch>
                  <a:fillRect/>
                </a:stretch>
              </a:blipFill>
            </p:spPr>
            <p:txBody>
              <a:bodyPr/>
              <a:lstStyle/>
              <a:p>
                <a:r>
                  <a:rPr lang="zh-CN" altLang="en-US">
                    <a:noFill/>
                  </a:rPr>
                  <a:t> </a:t>
                </a:r>
              </a:p>
            </p:txBody>
          </p:sp>
        </mc:Fallback>
      </mc:AlternateContent>
      <p:pic>
        <p:nvPicPr>
          <p:cNvPr id="3" name="图片 2"/>
          <p:cNvPicPr>
            <a:picLocks noChangeAspect="1"/>
          </p:cNvPicPr>
          <p:nvPr/>
        </p:nvPicPr>
        <p:blipFill>
          <a:blip r:embed="rId2"/>
          <a:stretch>
            <a:fillRect/>
          </a:stretch>
        </p:blipFill>
        <p:spPr>
          <a:xfrm>
            <a:off x="3511550" y="1280795"/>
            <a:ext cx="3667125" cy="1371600"/>
          </a:xfrm>
          <a:prstGeom prst="rect">
            <a:avLst/>
          </a:prstGeom>
        </p:spPr>
      </p:pic>
      <p:sp>
        <p:nvSpPr>
          <p:cNvPr id="17" name="文本框 2"/>
          <p:cNvSpPr txBox="1"/>
          <p:nvPr/>
        </p:nvSpPr>
        <p:spPr>
          <a:xfrm>
            <a:off x="1718310" y="197485"/>
            <a:ext cx="2204720"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3 </a:t>
            </a:r>
            <a:r>
              <a:rPr lang="zh-CN" altLang="en-US" sz="2800" b="1" dirty="0">
                <a:solidFill>
                  <a:srgbClr val="005DA2"/>
                </a:solidFill>
                <a:latin typeface="微软雅黑" pitchFamily="34" charset="-122"/>
                <a:ea typeface="微软雅黑" pitchFamily="34" charset="-122"/>
              </a:rPr>
              <a:t>基本模型</a:t>
            </a:r>
            <a:endParaRPr lang="zh-CN" altLang="en-US" sz="2800" b="1" dirty="0">
              <a:solidFill>
                <a:srgbClr val="005DA2"/>
              </a:solidFill>
              <a:latin typeface="微软雅黑" pitchFamily="34" charset="-122"/>
              <a:ea typeface="微软雅黑" pitchFamily="34" charset="-122"/>
            </a:endParaRPr>
          </a:p>
        </p:txBody>
      </p:sp>
      <p:sp>
        <p:nvSpPr>
          <p:cNvPr id="5" name="太阳形 4"/>
          <p:cNvSpPr/>
          <p:nvPr/>
        </p:nvSpPr>
        <p:spPr>
          <a:xfrm>
            <a:off x="822960" y="170180"/>
            <a:ext cx="648335" cy="57594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822960" y="2795905"/>
                <a:ext cx="10676255" cy="3928745"/>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b="1">
                    <a:latin typeface="+mn-ea"/>
                    <a:cs typeface="+mn-ea"/>
                  </a:rPr>
                  <a:t>命题3.1。</a:t>
                </a:r>
                <a:r>
                  <a:rPr lang="zh-CN" altLang="en-US" sz="1600">
                    <a:latin typeface="+mn-ea"/>
                    <a:cs typeface="+mn-ea"/>
                  </a:rPr>
                  <a:t> （a）当客户厌恶风险或风险中立时（即客户对等待时间波动的风险敏感系数</a:t>
                </a:r>
                <a14:m>
                  <m:oMath xmlns:m="http://schemas.openxmlformats.org/officeDocument/2006/math">
                    <m:acc>
                      <m:accPr>
                        <m:ctrlPr>
                          <a:rPr lang="zh-CN" altLang="en-US" sz="1600" i="1">
                            <a:latin typeface="Cambria Math" panose="02040503050406030204" charset="0"/>
                            <a:cs typeface="Cambria Math" panose="02040503050406030204" charset="0"/>
                          </a:rPr>
                        </m:ctrlPr>
                      </m:accPr>
                      <m:e>
                        <m:r>
                          <a:rPr lang="en-US" altLang="zh-CN" sz="1600" i="1">
                            <a:latin typeface="Cambria Math" panose="02040503050406030204" charset="0"/>
                            <a:ea typeface="宋体" charset="0"/>
                            <a:cs typeface="Cambria Math" panose="02040503050406030204" charset="0"/>
                          </a:rPr>
                          <m:t>𝛽</m:t>
                        </m:r>
                      </m:e>
                    </m:acc>
                  </m:oMath>
                </a14:m>
                <a:r>
                  <a:rPr lang="zh-CN" altLang="en-US" sz="1600">
                    <a:latin typeface="+mn-ea"/>
                    <a:cs typeface="+mn-ea"/>
                  </a:rPr>
                  <a:t>为非负值时）：TWTD随着客户的预期等待时间和有效需求到达速度增加，随着服务代理商数量减少。 （b）当客户寻求风险时（即</a:t>
                </a:r>
                <a14:m>
                  <m:oMath xmlns:m="http://schemas.openxmlformats.org/officeDocument/2006/math">
                    <m:acc>
                      <m:accPr>
                        <m:ctrlPr>
                          <a:rPr lang="zh-CN" altLang="en-US" sz="1600" i="1">
                            <a:latin typeface="Cambria Math" panose="02040503050406030204" charset="0"/>
                            <a:cs typeface="Cambria Math" panose="02040503050406030204" charset="0"/>
                          </a:rPr>
                        </m:ctrlPr>
                      </m:accPr>
                      <m:e>
                        <m:r>
                          <a:rPr lang="en-US" altLang="zh-CN" sz="1600" i="1">
                            <a:latin typeface="Cambria Math" panose="02040503050406030204" charset="0"/>
                            <a:ea typeface="宋体" charset="0"/>
                            <a:cs typeface="Cambria Math" panose="02040503050406030204" charset="0"/>
                          </a:rPr>
                          <m:t>𝛽</m:t>
                        </m:r>
                      </m:e>
                    </m:acc>
                  </m:oMath>
                </a14:m>
                <a:r>
                  <a:rPr lang="zh-CN" altLang="en-US" sz="1600">
                    <a:latin typeface="+mn-ea"/>
                    <a:cs typeface="+mn-ea"/>
                  </a:rPr>
                  <a:t>为负值时）：如果</a:t>
                </a:r>
                <a14:m>
                  <m:oMath xmlns:m="http://schemas.openxmlformats.org/officeDocument/2006/math">
                    <m:acc>
                      <m:accPr>
                        <m:ctrlPr>
                          <a:rPr lang="zh-CN" altLang="en-US" sz="1600" i="1">
                            <a:latin typeface="Cambria Math" panose="02040503050406030204" charset="0"/>
                            <a:cs typeface="Cambria Math" panose="02040503050406030204" charset="0"/>
                          </a:rPr>
                        </m:ctrlPr>
                      </m:accPr>
                      <m:e>
                        <m:r>
                          <a:rPr lang="en-US" altLang="zh-CN" sz="1600" i="1">
                            <a:latin typeface="Cambria Math" panose="02040503050406030204" charset="0"/>
                            <a:ea typeface="宋体" charset="0"/>
                            <a:cs typeface="Cambria Math" panose="02040503050406030204" charset="0"/>
                          </a:rPr>
                          <m:t>𝛽</m:t>
                        </m:r>
                      </m:e>
                    </m:acc>
                  </m:oMath>
                </a14:m>
                <a:r>
                  <a:rPr lang="zh-CN" altLang="en-US" sz="1600">
                    <a:latin typeface="+mn-ea"/>
                    <a:cs typeface="+mn-ea"/>
                  </a:rPr>
                  <a:t>&lt;</a:t>
                </a:r>
                <a14:m>
                  <m:oMath xmlns:m="http://schemas.openxmlformats.org/officeDocument/2006/math">
                    <m:acc>
                      <m:accPr>
                        <m:chr m:val="̃"/>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ea typeface="宋体" charset="0"/>
                            <a:cs typeface="Cambria Math" panose="02040503050406030204" charset="0"/>
                          </a:rPr>
                          <m:t>𝛽</m:t>
                        </m:r>
                      </m:e>
                    </m:acc>
                  </m:oMath>
                </a14:m>
                <a:r>
                  <a:rPr lang="zh-CN" altLang="en-US" sz="1600">
                    <a:latin typeface="+mn-ea"/>
                    <a:cs typeface="+mn-ea"/>
                  </a:rPr>
                  <a:t>，TWTD随着客户的预期等待时间减少； 否则，TWTD会随着预期客户的等待时间增加。</a:t>
                </a:r>
                <a:endParaRPr lang="zh-CN" altLang="en-US" sz="1600">
                  <a:latin typeface="+mn-ea"/>
                  <a:cs typeface="+mn-ea"/>
                </a:endParaRPr>
              </a:p>
              <a:p>
                <a:pPr indent="406400" fontAlgn="auto">
                  <a:lnSpc>
                    <a:spcPct val="150000"/>
                  </a:lnSpc>
                  <a:extLst>
                    <a:ext uri="{35155182-B16C-46BC-9424-99874614C6A1}">
                      <wpsdc:indentchars xmlns:wpsdc="http://www.wps.cn/officeDocument/2017/drawingmlCustomData" val="200" checksum="1740828767"/>
                    </a:ext>
                  </a:extLst>
                </a:pPr>
                <a:r>
                  <a:rPr lang="zh-CN" altLang="en-US" sz="1600">
                    <a:latin typeface="+mn-ea"/>
                    <a:cs typeface="+mn-ea"/>
                  </a:rPr>
                  <a:t>命题3.1显示：根据客户的风险态度，TWTD与预期等待时间，有效需求到达率和服务代理商数量之间的关系是不同的。我们可以看到，风险态度的改变将恢复关系，这凸显了风险态度在决定关键问题参数（如有效到达率和服务代理商数量）带来的影响方面的至关重要性。出于解释这种情况的原因，我们</a:t>
                </a:r>
                <a:r>
                  <a:rPr lang="zh-CN" altLang="en-US" sz="1600">
                    <a:solidFill>
                      <a:srgbClr val="FF0000"/>
                    </a:solidFill>
                    <a:latin typeface="+mn-ea"/>
                    <a:cs typeface="+mn-ea"/>
                  </a:rPr>
                  <a:t>可以观察到TWTD取决于 </a:t>
                </a:r>
                <a14:m>
                  <m:oMath xmlns:m="http://schemas.openxmlformats.org/officeDocument/2006/math">
                    <m:r>
                      <a:rPr lang="en-US" altLang="zh-CN" sz="1600" i="1">
                        <a:solidFill>
                          <a:srgbClr val="FF0000"/>
                        </a:solidFill>
                        <a:latin typeface="Cambria Math" panose="02040503050406030204" charset="0"/>
                        <a:cs typeface="Cambria Math" panose="02040503050406030204" charset="0"/>
                      </a:rPr>
                      <m:t>𝛽</m:t>
                    </m:r>
                  </m:oMath>
                </a14:m>
                <a:r>
                  <a:rPr lang="zh-CN" altLang="en-US" sz="1600">
                    <a:solidFill>
                      <a:srgbClr val="FF0000"/>
                    </a:solidFill>
                    <a:latin typeface="+mn-ea"/>
                    <a:cs typeface="+mn-ea"/>
                  </a:rPr>
                  <a:t>，而 </a:t>
                </a:r>
                <a14:m>
                  <m:oMath xmlns:m="http://schemas.openxmlformats.org/officeDocument/2006/math">
                    <m:r>
                      <a:rPr lang="en-US" altLang="zh-CN" sz="1600" i="1">
                        <a:solidFill>
                          <a:srgbClr val="FF0000"/>
                        </a:solidFill>
                        <a:latin typeface="Cambria Math" panose="02040503050406030204" charset="0"/>
                        <a:cs typeface="Cambria Math" panose="02040503050406030204" charset="0"/>
                      </a:rPr>
                      <m:t>𝛽</m:t>
                    </m:r>
                  </m:oMath>
                </a14:m>
                <a:r>
                  <a:rPr lang="zh-CN" altLang="en-US" sz="1600">
                    <a:solidFill>
                      <a:srgbClr val="FF0000"/>
                    </a:solidFill>
                    <a:latin typeface="+mn-ea"/>
                    <a:cs typeface="+mn-ea"/>
                  </a:rPr>
                  <a:t> 则取决于等待时间的波动性。</a:t>
                </a:r>
                <a:r>
                  <a:rPr lang="zh-CN" altLang="en-US" sz="1600">
                    <a:latin typeface="+mn-ea"/>
                    <a:cs typeface="+mn-ea"/>
                  </a:rPr>
                  <a:t>对于厌恶风险的客户而言，等待时间的波动性很差，而寻求风险的客户则将其珍惜。当有效到达速度，服务代理商的数量和预期的等待时间以有利于厌恶风险的客户（即降低等待时间的波动性）的方式改变时，寻求风险的客户会感到不满意，因为对他们的影响是恰好相反。对于风险中立的客户，</a:t>
                </a:r>
                <a14:m>
                  <m:oMath xmlns:m="http://schemas.openxmlformats.org/officeDocument/2006/math">
                    <m:r>
                      <a:rPr lang="en-US" altLang="zh-CN" sz="1600" i="1">
                        <a:latin typeface="Cambria Math" panose="02040503050406030204" charset="0"/>
                        <a:cs typeface="Cambria Math" panose="02040503050406030204" charset="0"/>
                      </a:rPr>
                      <m:t>𝛽</m:t>
                    </m:r>
                  </m:oMath>
                </a14:m>
                <a:r>
                  <a:rPr lang="zh-CN" altLang="en-US" sz="1600">
                    <a:latin typeface="+mn-ea"/>
                    <a:cs typeface="+mn-ea"/>
                  </a:rPr>
                  <a:t> 不起作用，其发现遵循参数更改对预期等待时间 t 带来的影响。</a:t>
                </a:r>
                <a:endParaRPr lang="zh-CN" altLang="en-US" sz="1600">
                  <a:latin typeface="+mn-ea"/>
                  <a:cs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822960" y="2795905"/>
                <a:ext cx="10676255" cy="3928745"/>
              </a:xfrm>
              <a:prstGeom prst="rect">
                <a:avLst/>
              </a:prstGeom>
              <a:blipFill rotWithShape="1">
                <a:blip r:embed="rId3"/>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14225">
        <p15:prstTrans prst="prestige"/>
      </p:transition>
    </mc:Choice>
    <mc:Fallback>
      <p:transition spd="slow" advTm="114225">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mc:AlternateContent xmlns:mc="http://schemas.openxmlformats.org/markup-compatibility/2006">
        <mc:Choice xmlns:a14="http://schemas.microsoft.com/office/drawing/2010/main" Requires="a14">
          <p:sp>
            <p:nvSpPr>
              <p:cNvPr id="2" name="文本框 1"/>
              <p:cNvSpPr txBox="1"/>
              <p:nvPr/>
            </p:nvSpPr>
            <p:spPr>
              <a:xfrm>
                <a:off x="844550" y="1076325"/>
                <a:ext cx="10798175" cy="1202690"/>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a:latin typeface="+mn-ea"/>
                    <a:cs typeface="+mn-ea"/>
                  </a:rPr>
                  <a:t>如果客户的估值（</a:t>
                </a:r>
                <a:r>
                  <a:rPr lang="en-US" altLang="zh-CN" sz="1600">
                    <a:latin typeface="+mn-ea"/>
                    <a:cs typeface="+mn-ea"/>
                  </a:rPr>
                  <a:t>v</a:t>
                </a:r>
                <a:r>
                  <a:rPr lang="zh-CN" altLang="en-US" sz="1600">
                    <a:latin typeface="+mn-ea"/>
                    <a:cs typeface="+mn-ea"/>
                  </a:rPr>
                  <a:t>）</a:t>
                </a:r>
                <a:r>
                  <a:rPr lang="zh-CN" altLang="en-US" sz="1600">
                    <a:latin typeface="+mn-ea"/>
                    <a:cs typeface="+mn-ea"/>
                    <a:sym typeface="+mn-ea"/>
                  </a:rPr>
                  <a:t>减去按比例缩放的预期等待时间（t）和风险阈值（</a:t>
                </a:r>
                <a14:m>
                  <m:oMath xmlns:m="http://schemas.openxmlformats.org/officeDocument/2006/math">
                    <m:r>
                      <a:rPr lang="en-US" altLang="zh-CN" sz="1600" i="1">
                        <a:latin typeface="Cambria Math" panose="02040503050406030204" charset="0"/>
                        <a:ea typeface="宋体" charset="0"/>
                        <a:cs typeface="Cambria Math" panose="02040503050406030204" charset="0"/>
                      </a:rPr>
                      <m:t>𝛽</m:t>
                    </m:r>
                  </m:oMath>
                </a14:m>
                <a:r>
                  <a:rPr lang="zh-CN" altLang="en-US" sz="1600">
                    <a:latin typeface="+mn-ea"/>
                    <a:cs typeface="+mn-ea"/>
                    <a:sym typeface="+mn-ea"/>
                  </a:rPr>
                  <a:t>）</a:t>
                </a:r>
                <a:r>
                  <a:rPr lang="zh-CN" altLang="en-US" sz="1600">
                    <a:latin typeface="+mn-ea"/>
                    <a:cs typeface="+mn-ea"/>
                  </a:rPr>
                  <a:t>高于服务价格（p），则将采用该服务。 注意，服务价格是指乘车/送餐行业中的票价/物流和服务费。 如果市场规模是</a:t>
                </a:r>
                <a14:m>
                  <m:oMath xmlns:m="http://schemas.openxmlformats.org/officeDocument/2006/math">
                    <m:r>
                      <a:rPr lang="en-US" altLang="zh-CN" sz="1600">
                        <a:latin typeface="Cambria Math" panose="02040503050406030204" charset="0"/>
                        <a:ea typeface="宋体" charset="0"/>
                        <a:cs typeface="Cambria Math" panose="02040503050406030204" charset="0"/>
                      </a:rPr>
                      <m:t> </m:t>
                    </m:r>
                    <m:acc>
                      <m:accPr>
                        <m:chr m:val="̃"/>
                        <m:ctrlPr>
                          <a:rPr lang="en-US" altLang="zh-CN" sz="1600" i="1">
                            <a:latin typeface="Cambria Math" panose="02040503050406030204" charset="0"/>
                            <a:cs typeface="Cambria Math" panose="02040503050406030204" charset="0"/>
                          </a:rPr>
                        </m:ctrlPr>
                      </m:accPr>
                      <m:e>
                        <m:r>
                          <a:rPr lang="en-US" altLang="zh-CN" sz="1600" i="1">
                            <a:latin typeface="Cambria Math" panose="02040503050406030204" charset="0"/>
                            <a:cs typeface="Cambria Math" panose="02040503050406030204" charset="0"/>
                          </a:rPr>
                          <m:t>𝑁</m:t>
                        </m:r>
                      </m:e>
                    </m:acc>
                  </m:oMath>
                </a14:m>
                <a:r>
                  <a:rPr lang="zh-CN" altLang="en-US" sz="1600">
                    <a:latin typeface="+mn-ea"/>
                    <a:cs typeface="+mn-ea"/>
                  </a:rPr>
                  <a:t> ,平均数是 </a:t>
                </a:r>
                <a:r>
                  <a:rPr lang="zh-CN" altLang="en-US" sz="1600">
                    <a:latin typeface="+mn-ea"/>
                    <a:cs typeface="+mn-ea"/>
                    <a:sym typeface="+mn-ea"/>
                  </a:rPr>
                  <a:t>N </a:t>
                </a:r>
                <a:r>
                  <a:rPr lang="zh-CN" altLang="en-US" sz="1600">
                    <a:latin typeface="+mn-ea"/>
                    <a:cs typeface="+mn-ea"/>
                  </a:rPr>
                  <a:t>和标准差 </a:t>
                </a:r>
                <a14:m>
                  <m:oMath xmlns:m="http://schemas.openxmlformats.org/officeDocument/2006/math">
                    <m:sSub>
                      <m:sSubPr>
                        <m:ctrlPr>
                          <a:rPr lang="en-US" altLang="zh-CN" sz="1600" i="1">
                            <a:latin typeface="Cambria Math" panose="02040503050406030204" charset="0"/>
                            <a:cs typeface="Cambria Math" panose="02040503050406030204" charset="0"/>
                          </a:rPr>
                        </m:ctrlPr>
                      </m:sSubPr>
                      <m:e>
                        <m:r>
                          <a:rPr lang="en-US" altLang="zh-CN" sz="1600" i="1">
                            <a:latin typeface="Cambria Math" panose="02040503050406030204" charset="0"/>
                            <a:ea typeface="宋体" charset="0"/>
                            <a:cs typeface="Cambria Math" panose="02040503050406030204" charset="0"/>
                          </a:rPr>
                          <m:t>𝜎</m:t>
                        </m:r>
                      </m:e>
                      <m:sub>
                        <m:r>
                          <a:rPr lang="en-US" altLang="zh-CN" sz="1600" i="1">
                            <a:latin typeface="Cambria Math" panose="02040503050406030204" charset="0"/>
                            <a:cs typeface="Cambria Math" panose="02040503050406030204" charset="0"/>
                          </a:rPr>
                          <m:t>𝑁</m:t>
                        </m:r>
                      </m:sub>
                    </m:sSub>
                    <m:r>
                      <a:rPr lang="en-US" altLang="zh-CN" sz="1600" i="1">
                        <a:latin typeface="Cambria Math" panose="02040503050406030204" charset="0"/>
                        <a:ea typeface="宋体" charset="0"/>
                        <a:cs typeface="Cambria Math" panose="02040503050406030204" charset="0"/>
                      </a:rPr>
                      <m:t> </m:t>
                    </m:r>
                  </m:oMath>
                </a14:m>
                <a:r>
                  <a:rPr lang="zh-CN" altLang="en-US" sz="1600">
                    <a:latin typeface="+mn-ea"/>
                    <a:cs typeface="+mn-ea"/>
                  </a:rPr>
                  <a:t>，那么对于平台和代理商，具有以下利润函数：</a:t>
                </a:r>
                <a:endParaRPr lang="zh-CN" altLang="en-US" sz="1600">
                  <a:latin typeface="+mn-ea"/>
                  <a:cs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844550" y="1076325"/>
                <a:ext cx="10798175" cy="1202690"/>
              </a:xfrm>
              <a:prstGeom prst="rect">
                <a:avLst/>
              </a:prstGeom>
              <a:blipFill rotWithShape="1">
                <a:blip r:embed="rId1"/>
                <a:stretch>
                  <a:fillRect r="-253"/>
                </a:stretch>
              </a:blipFill>
            </p:spPr>
            <p:txBody>
              <a:bodyPr/>
              <a:lstStyle/>
              <a:p>
                <a:r>
                  <a:rPr lang="zh-CN" altLang="en-US">
                    <a:noFill/>
                  </a:rPr>
                  <a:t> </a:t>
                </a:r>
              </a:p>
            </p:txBody>
          </p:sp>
        </mc:Fallback>
      </mc:AlternateContent>
      <p:pic>
        <p:nvPicPr>
          <p:cNvPr id="7" name="图片 7"/>
          <p:cNvPicPr>
            <a:picLocks noChangeAspect="1"/>
          </p:cNvPicPr>
          <p:nvPr/>
        </p:nvPicPr>
        <p:blipFill>
          <a:blip r:embed="rId2"/>
          <a:stretch>
            <a:fillRect/>
          </a:stretch>
        </p:blipFill>
        <p:spPr>
          <a:xfrm>
            <a:off x="2038350" y="2279650"/>
            <a:ext cx="8453120" cy="4144010"/>
          </a:xfrm>
          <a:prstGeom prst="rect">
            <a:avLst/>
          </a:prstGeom>
          <a:noFill/>
          <a:ln w="9525">
            <a:noFill/>
          </a:ln>
        </p:spPr>
      </p:pic>
      <p:sp>
        <p:nvSpPr>
          <p:cNvPr id="17" name="文本框 2"/>
          <p:cNvSpPr txBox="1"/>
          <p:nvPr/>
        </p:nvSpPr>
        <p:spPr>
          <a:xfrm>
            <a:off x="1718310" y="197485"/>
            <a:ext cx="2204720"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3 </a:t>
            </a:r>
            <a:r>
              <a:rPr lang="zh-CN" altLang="en-US" sz="2800" b="1" dirty="0">
                <a:solidFill>
                  <a:srgbClr val="005DA2"/>
                </a:solidFill>
                <a:latin typeface="微软雅黑" pitchFamily="34" charset="-122"/>
                <a:ea typeface="微软雅黑" pitchFamily="34" charset="-122"/>
              </a:rPr>
              <a:t>基本模型</a:t>
            </a:r>
            <a:endParaRPr lang="zh-CN" altLang="en-US" sz="2800" b="1" dirty="0">
              <a:solidFill>
                <a:srgbClr val="005DA2"/>
              </a:solidFill>
              <a:latin typeface="微软雅黑" pitchFamily="34" charset="-122"/>
              <a:ea typeface="微软雅黑" pitchFamily="34" charset="-122"/>
            </a:endParaRPr>
          </a:p>
        </p:txBody>
      </p:sp>
      <p:sp>
        <p:nvSpPr>
          <p:cNvPr id="5" name="太阳形 4"/>
          <p:cNvSpPr/>
          <p:nvPr/>
        </p:nvSpPr>
        <p:spPr>
          <a:xfrm>
            <a:off x="822960" y="170180"/>
            <a:ext cx="648335" cy="57594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93730">
        <p15:prstTrans prst="prestige"/>
      </p:transition>
    </mc:Choice>
    <mc:Fallback>
      <p:transition spd="slow" advTm="93730">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22045" y="2644775"/>
            <a:ext cx="10793730" cy="1568450"/>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a:t>定义平台的目标（利润最大化）：</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注意，由于本文中服务代理没有决策权，其风险偏好不影响分析中涉及的任何决策，因此本文不考虑服务代理。</a:t>
            </a:r>
            <a:endParaRPr lang="zh-CN" altLang="en-US" sz="1600"/>
          </a:p>
        </p:txBody>
      </p:sp>
      <p:pic>
        <p:nvPicPr>
          <p:cNvPr id="3" name="图片 2"/>
          <p:cNvPicPr>
            <a:picLocks noChangeAspect="1"/>
          </p:cNvPicPr>
          <p:nvPr/>
        </p:nvPicPr>
        <p:blipFill>
          <a:blip r:embed="rId1"/>
          <a:stretch>
            <a:fillRect/>
          </a:stretch>
        </p:blipFill>
        <p:spPr>
          <a:xfrm>
            <a:off x="1803400" y="3157855"/>
            <a:ext cx="8591550" cy="542925"/>
          </a:xfrm>
          <a:prstGeom prst="rect">
            <a:avLst/>
          </a:prstGeom>
        </p:spPr>
      </p:pic>
      <p:pic>
        <p:nvPicPr>
          <p:cNvPr id="4" name="图片 3"/>
          <p:cNvPicPr>
            <a:picLocks noChangeAspect="1"/>
          </p:cNvPicPr>
          <p:nvPr/>
        </p:nvPicPr>
        <p:blipFill>
          <a:blip r:embed="rId2"/>
          <a:stretch>
            <a:fillRect/>
          </a:stretch>
        </p:blipFill>
        <p:spPr>
          <a:xfrm>
            <a:off x="1803400" y="4323715"/>
            <a:ext cx="8591550" cy="1600200"/>
          </a:xfrm>
          <a:prstGeom prst="rect">
            <a:avLst/>
          </a:prstGeom>
        </p:spPr>
      </p:pic>
      <p:sp>
        <p:nvSpPr>
          <p:cNvPr id="17" name="文本框 2"/>
          <p:cNvSpPr txBox="1"/>
          <p:nvPr/>
        </p:nvSpPr>
        <p:spPr>
          <a:xfrm>
            <a:off x="1718310" y="197485"/>
            <a:ext cx="2204720"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3 </a:t>
            </a:r>
            <a:r>
              <a:rPr lang="zh-CN" altLang="en-US" sz="2800" b="1" dirty="0">
                <a:solidFill>
                  <a:srgbClr val="005DA2"/>
                </a:solidFill>
                <a:latin typeface="微软雅黑" pitchFamily="34" charset="-122"/>
                <a:ea typeface="微软雅黑" pitchFamily="34" charset="-122"/>
              </a:rPr>
              <a:t>基本模型</a:t>
            </a:r>
            <a:endParaRPr lang="zh-CN" altLang="en-US" sz="2800" b="1" dirty="0">
              <a:solidFill>
                <a:srgbClr val="005DA2"/>
              </a:solidFill>
              <a:latin typeface="微软雅黑" pitchFamily="34" charset="-122"/>
              <a:ea typeface="微软雅黑" pitchFamily="34" charset="-122"/>
            </a:endParaRPr>
          </a:p>
        </p:txBody>
      </p:sp>
      <p:sp>
        <p:nvSpPr>
          <p:cNvPr id="5" name="太阳形 4"/>
          <p:cNvSpPr/>
          <p:nvPr/>
        </p:nvSpPr>
        <p:spPr>
          <a:xfrm>
            <a:off x="822960" y="170180"/>
            <a:ext cx="648335" cy="575945"/>
          </a:xfrm>
          <a:prstGeom prst="su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mc:AlternateContent xmlns:mc="http://schemas.openxmlformats.org/markup-compatibility/2006">
        <mc:Choice xmlns:a14="http://schemas.microsoft.com/office/drawing/2010/main" Requires="a14">
          <p:sp>
            <p:nvSpPr>
              <p:cNvPr id="6" name="文本框 5"/>
              <p:cNvSpPr txBox="1"/>
              <p:nvPr/>
            </p:nvSpPr>
            <p:spPr>
              <a:xfrm>
                <a:off x="1803337" y="1130236"/>
                <a:ext cx="3982720" cy="490220"/>
              </a:xfrm>
              <a:prstGeom prst="rect">
                <a:avLst/>
              </a:prstGeom>
              <a:noFill/>
            </p:spPr>
            <p:txBody>
              <a:bodyPr wrap="none" rtlCol="0" anchor="t">
                <a:spAutoFit/>
              </a:bodyPr>
              <a:p>
                <a:pPr algn="l"/>
                <a14:m>
                  <m:oMath xmlns:m="http://schemas.openxmlformats.org/officeDocument/2006/math">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𝛱</m:t>
                        </m:r>
                      </m:e>
                      <m:sub>
                        <m:r>
                          <a:rPr lang="en-US" altLang="zh-CN" i="1">
                            <a:latin typeface="Cambria Math" panose="02040503050406030204" charset="0"/>
                            <a:cs typeface="Cambria Math" panose="02040503050406030204" charset="0"/>
                            <a:sym typeface="+mn-ea"/>
                          </a:rPr>
                          <m:t>𝑃𝐹</m:t>
                        </m:r>
                      </m:sub>
                    </m:sSub>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𝑝</m:t>
                    </m:r>
                    <m:r>
                      <a:rPr lang="en-US" altLang="zh-CN" i="1">
                        <a:latin typeface="Cambria Math" panose="02040503050406030204" charset="0"/>
                        <a:cs typeface="Cambria Math" panose="02040503050406030204" charset="0"/>
                        <a:sym typeface="+mn-ea"/>
                      </a:rPr>
                      <m:t>)</m:t>
                    </m:r>
                  </m:oMath>
                </a14:m>
                <a:r>
                  <a:rPr lang="en-US" altLang="zh-CN">
                    <a:latin typeface="Cambria Math" panose="02040503050406030204" charset="0"/>
                    <a:cs typeface="Cambria Math" panose="02040503050406030204" charset="0"/>
                    <a:sym typeface="+mn-ea"/>
                  </a:rPr>
                  <a:t> =</a:t>
                </a:r>
                <a14:m>
                  <m:oMath xmlns:m="http://schemas.openxmlformats.org/officeDocument/2006/math">
                    <m:r>
                      <a:rPr lang="en-US" altLang="zh-CN" i="1">
                        <a:latin typeface="Cambria Math" panose="02040503050406030204" charset="0"/>
                        <a:cs typeface="Cambria Math" panose="02040503050406030204" charset="0"/>
                        <a:sym typeface="+mn-ea"/>
                      </a:rPr>
                      <m:t>𝛼</m:t>
                    </m:r>
                    <m:acc>
                      <m:accPr>
                        <m:chr m:val="̃"/>
                        <m:ctrlPr>
                          <a:rPr lang="en-US" altLang="zh-CN" i="1">
                            <a:latin typeface="Cambria Math" panose="02040503050406030204" charset="0"/>
                            <a:cs typeface="Cambria Math" panose="02040503050406030204" charset="0"/>
                            <a:sym typeface="+mn-ea"/>
                          </a:rPr>
                        </m:ctrlPr>
                      </m:accPr>
                      <m:e>
                        <m:r>
                          <a:rPr lang="en-US" altLang="zh-CN" i="1">
                            <a:latin typeface="Cambria Math" panose="02040503050406030204" charset="0"/>
                            <a:cs typeface="Cambria Math" panose="02040503050406030204" charset="0"/>
                            <a:sym typeface="+mn-ea"/>
                          </a:rPr>
                          <m:t>𝑁</m:t>
                        </m:r>
                      </m:e>
                    </m:acc>
                    <m:r>
                      <a:rPr lang="en-US" altLang="zh-CN" i="1">
                        <a:latin typeface="Cambria Math" panose="02040503050406030204" charset="0"/>
                        <a:cs typeface="Cambria Math" panose="02040503050406030204" charset="0"/>
                        <a:sym typeface="+mn-ea"/>
                      </a:rPr>
                      <m:t>𝑝</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1</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𝑝</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𝛽</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𝑡</m:t>
                    </m:r>
                    <m:r>
                      <a:rPr lang="en-US" altLang="zh-CN" i="1">
                        <a:latin typeface="Cambria Math" panose="02040503050406030204" charset="0"/>
                        <a:cs typeface="Cambria Math" panose="02040503050406030204" charset="0"/>
                        <a:sym typeface="+mn-ea"/>
                      </a:rPr>
                      <m:t>)</m:t>
                    </m:r>
                  </m:oMath>
                </a14:m>
                <a:endParaRPr lang="en-US" altLang="zh-CN">
                  <a:latin typeface="Cambria Math" panose="02040503050406030204" charset="0"/>
                  <a:cs typeface="Cambria Math" panose="02040503050406030204" charset="0"/>
                  <a:sym typeface="+mn-ea"/>
                </a:endParaRPr>
              </a:p>
            </p:txBody>
          </p:sp>
        </mc:Choice>
        <mc:Fallback>
          <p:sp>
            <p:nvSpPr>
              <p:cNvPr id="6" name="文本框 5"/>
              <p:cNvSpPr txBox="1">
                <a:spLocks noRot="1" noChangeAspect="1" noMove="1" noResize="1" noEditPoints="1" noAdjustHandles="1" noChangeArrowheads="1" noChangeShapeType="1" noTextEdit="1"/>
              </p:cNvSpPr>
              <p:nvPr/>
            </p:nvSpPr>
            <p:spPr>
              <a:xfrm>
                <a:off x="1803337" y="1130236"/>
                <a:ext cx="3982720" cy="490220"/>
              </a:xfrm>
              <a:prstGeom prst="rect">
                <a:avLst/>
              </a:prstGeom>
              <a:blipFill rotWithShape="1">
                <a:blip r:embed="rId3"/>
                <a:stretch>
                  <a:fillRect l="-14" t="-116" r="14" b="11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7" name="文本框 6"/>
              <p:cNvSpPr txBox="1"/>
              <p:nvPr/>
            </p:nvSpPr>
            <p:spPr>
              <a:xfrm>
                <a:off x="1803337" y="1887791"/>
                <a:ext cx="4515485" cy="490220"/>
              </a:xfrm>
              <a:prstGeom prst="rect">
                <a:avLst/>
              </a:prstGeom>
              <a:noFill/>
            </p:spPr>
            <p:txBody>
              <a:bodyPr wrap="none" rtlCol="0" anchor="t">
                <a:spAutoFit/>
              </a:bodyPr>
              <a:p>
                <a:pPr algn="l"/>
                <a14:m>
                  <m:oMath xmlns:m="http://schemas.openxmlformats.org/officeDocument/2006/math">
                    <m:sSub>
                      <m:sSubPr>
                        <m:ctrlPr>
                          <a:rPr lang="en-US" altLang="zh-CN" i="1">
                            <a:latin typeface="Cambria Math" panose="02040503050406030204" charset="0"/>
                            <a:cs typeface="Cambria Math" panose="02040503050406030204" charset="0"/>
                            <a:sym typeface="+mn-ea"/>
                          </a:rPr>
                        </m:ctrlPr>
                      </m:sSubPr>
                      <m:e>
                        <m:r>
                          <a:rPr lang="en-US" altLang="zh-CN" i="1">
                            <a:latin typeface="Cambria Math" panose="02040503050406030204" charset="0"/>
                            <a:cs typeface="Cambria Math" panose="02040503050406030204" charset="0"/>
                            <a:sym typeface="+mn-ea"/>
                          </a:rPr>
                          <m:t>𝛱</m:t>
                        </m:r>
                      </m:e>
                      <m:sub>
                        <m:r>
                          <a:rPr lang="en-US" altLang="zh-CN" i="1">
                            <a:latin typeface="Cambria Math" panose="02040503050406030204" charset="0"/>
                            <a:cs typeface="Cambria Math" panose="02040503050406030204" charset="0"/>
                            <a:sym typeface="+mn-ea"/>
                          </a:rPr>
                          <m:t>𝐴𝐺</m:t>
                        </m:r>
                      </m:sub>
                    </m:sSub>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𝑝</m:t>
                    </m:r>
                    <m:r>
                      <a:rPr lang="en-US" altLang="zh-CN" i="1">
                        <a:latin typeface="Cambria Math" panose="02040503050406030204" charset="0"/>
                        <a:cs typeface="Cambria Math" panose="02040503050406030204" charset="0"/>
                        <a:sym typeface="+mn-ea"/>
                      </a:rPr>
                      <m:t>)</m:t>
                    </m:r>
                  </m:oMath>
                </a14:m>
                <a:r>
                  <a:rPr lang="en-US" altLang="zh-CN">
                    <a:latin typeface="Cambria Math" panose="02040503050406030204" charset="0"/>
                    <a:cs typeface="Cambria Math" panose="02040503050406030204" charset="0"/>
                    <a:sym typeface="+mn-ea"/>
                  </a:rPr>
                  <a:t> =(1-</a:t>
                </a:r>
                <a14:m>
                  <m:oMath xmlns:m="http://schemas.openxmlformats.org/officeDocument/2006/math">
                    <m:r>
                      <a:rPr lang="en-US" altLang="zh-CN" i="1">
                        <a:latin typeface="Cambria Math" panose="02040503050406030204" charset="0"/>
                        <a:cs typeface="Cambria Math" panose="02040503050406030204" charset="0"/>
                        <a:sym typeface="+mn-ea"/>
                      </a:rPr>
                      <m:t>𝛼</m:t>
                    </m:r>
                    <m:r>
                      <a:rPr lang="en-US" altLang="zh-CN" i="1">
                        <a:latin typeface="Cambria Math" panose="02040503050406030204" charset="0"/>
                        <a:cs typeface="Cambria Math" panose="02040503050406030204" charset="0"/>
                        <a:sym typeface="+mn-ea"/>
                      </a:rPr>
                      <m:t>)</m:t>
                    </m:r>
                    <m:acc>
                      <m:accPr>
                        <m:chr m:val="̃"/>
                        <m:ctrlPr>
                          <a:rPr lang="en-US" altLang="zh-CN" i="1">
                            <a:latin typeface="Cambria Math" panose="02040503050406030204" charset="0"/>
                            <a:cs typeface="Cambria Math" panose="02040503050406030204" charset="0"/>
                            <a:sym typeface="+mn-ea"/>
                          </a:rPr>
                        </m:ctrlPr>
                      </m:accPr>
                      <m:e>
                        <m:r>
                          <a:rPr lang="en-US" altLang="zh-CN" i="1">
                            <a:latin typeface="Cambria Math" panose="02040503050406030204" charset="0"/>
                            <a:cs typeface="Cambria Math" panose="02040503050406030204" charset="0"/>
                            <a:sym typeface="+mn-ea"/>
                          </a:rPr>
                          <m:t>𝑁</m:t>
                        </m:r>
                      </m:e>
                    </m:acc>
                    <m:r>
                      <a:rPr lang="en-US" altLang="zh-CN" i="1">
                        <a:latin typeface="Cambria Math" panose="02040503050406030204" charset="0"/>
                        <a:cs typeface="Cambria Math" panose="02040503050406030204" charset="0"/>
                        <a:sym typeface="+mn-ea"/>
                      </a:rPr>
                      <m:t>𝑝</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1</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𝑝</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𝛽</m:t>
                    </m:r>
                    <m:r>
                      <a:rPr lang="en-US" altLang="zh-CN" i="1">
                        <a:latin typeface="Cambria Math" panose="02040503050406030204" charset="0"/>
                        <a:cs typeface="Cambria Math" panose="02040503050406030204" charset="0"/>
                        <a:sym typeface="+mn-ea"/>
                      </a:rPr>
                      <m:t>−</m:t>
                    </m:r>
                    <m:r>
                      <a:rPr lang="en-US" altLang="zh-CN" i="1">
                        <a:latin typeface="Cambria Math" panose="02040503050406030204" charset="0"/>
                        <a:cs typeface="Cambria Math" panose="02040503050406030204" charset="0"/>
                        <a:sym typeface="+mn-ea"/>
                      </a:rPr>
                      <m:t>𝑡</m:t>
                    </m:r>
                    <m:r>
                      <a:rPr lang="en-US" altLang="zh-CN" i="1">
                        <a:latin typeface="Cambria Math" panose="02040503050406030204" charset="0"/>
                        <a:cs typeface="Cambria Math" panose="02040503050406030204" charset="0"/>
                        <a:sym typeface="+mn-ea"/>
                      </a:rPr>
                      <m:t>)</m:t>
                    </m:r>
                  </m:oMath>
                </a14:m>
                <a:endParaRPr lang="en-US" altLang="zh-CN">
                  <a:latin typeface="Cambria Math" panose="02040503050406030204" charset="0"/>
                  <a:cs typeface="Cambria Math" panose="02040503050406030204" charset="0"/>
                  <a:sym typeface="+mn-ea"/>
                </a:endParaRPr>
              </a:p>
            </p:txBody>
          </p:sp>
        </mc:Choice>
        <mc:Fallback>
          <p:sp>
            <p:nvSpPr>
              <p:cNvPr id="7" name="文本框 6"/>
              <p:cNvSpPr txBox="1">
                <a:spLocks noRot="1" noChangeAspect="1" noMove="1" noResize="1" noEditPoints="1" noAdjustHandles="1" noChangeArrowheads="1" noChangeShapeType="1" noTextEdit="1"/>
              </p:cNvSpPr>
              <p:nvPr/>
            </p:nvSpPr>
            <p:spPr>
              <a:xfrm>
                <a:off x="1803337" y="1887791"/>
                <a:ext cx="4515485" cy="490220"/>
              </a:xfrm>
              <a:prstGeom prst="rect">
                <a:avLst/>
              </a:prstGeom>
              <a:blipFill rotWithShape="1">
                <a:blip r:embed="rId4"/>
                <a:stretch>
                  <a:fillRect l="-13" t="-116" r="13" b="116"/>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63645">
        <p15:prstTrans prst="prestige"/>
      </p:transition>
    </mc:Choice>
    <mc:Fallback>
      <p:transition spd="slow" advTm="63645">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972871" y="2393718"/>
            <a:ext cx="2822231" cy="458529"/>
            <a:chOff x="5969725" y="1801451"/>
            <a:chExt cx="2821578" cy="458423"/>
          </a:xfrm>
        </p:grpSpPr>
        <p:sp>
          <p:nvSpPr>
            <p:cNvPr id="10" name="矩形 9"/>
            <p:cNvSpPr/>
            <p:nvPr/>
          </p:nvSpPr>
          <p:spPr>
            <a:xfrm>
              <a:off x="5969726" y="1801451"/>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72871" y="3035242"/>
            <a:ext cx="2822231" cy="459960"/>
            <a:chOff x="5969725" y="2398387"/>
            <a:chExt cx="2821578" cy="459854"/>
          </a:xfrm>
        </p:grpSpPr>
        <p:sp>
          <p:nvSpPr>
            <p:cNvPr id="13" name="矩形 12"/>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4"/>
          <p:cNvGrpSpPr/>
          <p:nvPr/>
        </p:nvGrpSpPr>
        <p:grpSpPr>
          <a:xfrm>
            <a:off x="5972871" y="3564552"/>
            <a:ext cx="2822231" cy="466165"/>
            <a:chOff x="5969725" y="2972014"/>
            <a:chExt cx="2821578" cy="466057"/>
          </a:xfrm>
        </p:grpSpPr>
        <p:sp>
          <p:nvSpPr>
            <p:cNvPr id="16" name="矩形 15"/>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202A36"/>
                  </a:solidFill>
                  <a:latin typeface="微软雅黑" pitchFamily="34" charset="-122"/>
                  <a:ea typeface="微软雅黑" pitchFamily="34" charset="-122"/>
                  <a:sym typeface="+mn-ea"/>
                </a:rPr>
                <a:t>3 </a:t>
              </a:r>
              <a:r>
                <a:rPr lang="zh-CN" altLang="en-US" b="1" dirty="0">
                  <a:solidFill>
                    <a:srgbClr val="202A36"/>
                  </a:solidFill>
                  <a:latin typeface="微软雅黑" pitchFamily="34" charset="-122"/>
                  <a:ea typeface="微软雅黑" pitchFamily="34" charset="-122"/>
                  <a:sym typeface="+mn-ea"/>
                </a:rPr>
                <a:t>n 和 r 的影响</a:t>
              </a:r>
              <a:endParaRPr lang="zh-CN" altLang="en-US" b="1" dirty="0">
                <a:solidFill>
                  <a:srgbClr val="202A36"/>
                </a:solidFill>
                <a:latin typeface="微软雅黑" pitchFamily="34" charset="-122"/>
                <a:ea typeface="微软雅黑" pitchFamily="34" charset="-122"/>
              </a:endParaRPr>
            </a:p>
          </p:txBody>
        </p:sp>
        <p:sp>
          <p:nvSpPr>
            <p:cNvPr id="17" name="矩形 16"/>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815661" y="89512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68579" y="261023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a:t>
            </a:r>
            <a:r>
              <a:rPr lang="en-US" altLang="zh-CN" sz="2400" b="1" dirty="0">
                <a:solidFill>
                  <a:srgbClr val="FCB00F"/>
                </a:solidFill>
                <a:latin typeface="微软雅黑" pitchFamily="34" charset="-122"/>
                <a:ea typeface="微软雅黑" pitchFamily="34" charset="-122"/>
              </a:rPr>
              <a:t>4</a:t>
            </a:r>
            <a:r>
              <a:rPr lang="zh-CN" altLang="en-US" sz="2400" b="1" dirty="0">
                <a:solidFill>
                  <a:srgbClr val="FCB00F"/>
                </a:solidFill>
                <a:latin typeface="微软雅黑" pitchFamily="34" charset="-122"/>
                <a:ea typeface="微软雅黑" pitchFamily="34" charset="-122"/>
              </a:rPr>
              <a:t>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19442" y="99890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59146" y="2384641"/>
            <a:ext cx="2711450" cy="1065996"/>
            <a:chOff x="6155957" y="1837451"/>
            <a:chExt cx="2710822" cy="1065749"/>
          </a:xfrm>
        </p:grpSpPr>
        <p:sp>
          <p:nvSpPr>
            <p:cNvPr id="33" name="矩形 32"/>
            <p:cNvSpPr/>
            <p:nvPr/>
          </p:nvSpPr>
          <p:spPr>
            <a:xfrm>
              <a:off x="6155957" y="1837451"/>
              <a:ext cx="1184001" cy="460268"/>
            </a:xfrm>
            <a:prstGeom prst="rect">
              <a:avLst/>
            </a:prstGeom>
          </p:spPr>
          <p:txBody>
            <a:bodyPr wrap="none">
              <a:spAutoFit/>
            </a:bodyPr>
            <a:lstStyle/>
            <a:p>
              <a:r>
                <a:rPr lang="en-US" altLang="zh-CN" b="1" dirty="0">
                  <a:solidFill>
                    <a:srgbClr val="202A36"/>
                  </a:solidFill>
                  <a:latin typeface="微软雅黑" pitchFamily="34" charset="-122"/>
                  <a:ea typeface="微软雅黑" pitchFamily="34" charset="-122"/>
                </a:rPr>
                <a:t> 1 </a:t>
              </a:r>
              <a:r>
                <a:rPr lang="zh-CN" altLang="en-US" b="1" dirty="0">
                  <a:solidFill>
                    <a:srgbClr val="202A36"/>
                  </a:solidFill>
                  <a:latin typeface="微软雅黑" pitchFamily="34" charset="-122"/>
                  <a:ea typeface="微软雅黑" pitchFamily="34" charset="-122"/>
                </a:rPr>
                <a:t>符号</a:t>
              </a:r>
              <a:endParaRPr lang="zh-CN" altLang="en-US" b="1" dirty="0">
                <a:solidFill>
                  <a:srgbClr val="202A36"/>
                </a:solidFill>
                <a:latin typeface="微软雅黑" pitchFamily="34" charset="-122"/>
                <a:ea typeface="微软雅黑" pitchFamily="34" charset="-122"/>
              </a:endParaRPr>
            </a:p>
          </p:txBody>
        </p:sp>
        <p:sp>
          <p:nvSpPr>
            <p:cNvPr id="34" name="矩形 33"/>
            <p:cNvSpPr/>
            <p:nvPr/>
          </p:nvSpPr>
          <p:spPr>
            <a:xfrm>
              <a:off x="6155957" y="2442932"/>
              <a:ext cx="2710822" cy="460268"/>
            </a:xfrm>
            <a:prstGeom prst="rect">
              <a:avLst/>
            </a:prstGeom>
          </p:spPr>
          <p:txBody>
            <a:bodyPr wrap="none">
              <a:spAutoFit/>
            </a:bodyPr>
            <a:lstStyle/>
            <a:p>
              <a:r>
                <a:rPr lang="en-US" altLang="zh-CN" b="1" dirty="0">
                  <a:solidFill>
                    <a:srgbClr val="202A36"/>
                  </a:solidFill>
                  <a:latin typeface="微软雅黑" pitchFamily="34" charset="-122"/>
                  <a:ea typeface="微软雅黑" pitchFamily="34" charset="-122"/>
                </a:rPr>
                <a:t> 2 </a:t>
              </a:r>
              <a:r>
                <a:rPr lang="zh-CN" altLang="en-US" b="1" dirty="0">
                  <a:solidFill>
                    <a:srgbClr val="202A36"/>
                  </a:solidFill>
                  <a:latin typeface="微软雅黑" pitchFamily="34" charset="-122"/>
                  <a:ea typeface="微软雅黑" pitchFamily="34" charset="-122"/>
                </a:rPr>
                <a:t>客户的风险态度</a:t>
              </a:r>
              <a:endParaRPr lang="zh-CN" altLang="en-US" b="1" dirty="0">
                <a:solidFill>
                  <a:srgbClr val="202A36"/>
                </a:solidFill>
                <a:latin typeface="微软雅黑" pitchFamily="34" charset="-122"/>
                <a:ea typeface="微软雅黑" pitchFamily="34" charset="-122"/>
              </a:endParaRPr>
            </a:p>
          </p:txBody>
        </p:sp>
      </p:grpSp>
      <p:sp>
        <p:nvSpPr>
          <p:cNvPr id="36" name="文本框 35"/>
          <p:cNvSpPr txBox="1"/>
          <p:nvPr/>
        </p:nvSpPr>
        <p:spPr>
          <a:xfrm>
            <a:off x="514259" y="3829636"/>
            <a:ext cx="5050790" cy="829945"/>
          </a:xfrm>
          <a:prstGeom prst="rect">
            <a:avLst/>
          </a:prstGeom>
          <a:noFill/>
        </p:spPr>
        <p:txBody>
          <a:bodyPr wrap="none" rtlCol="0">
            <a:spAutoFit/>
          </a:bodyPr>
          <a:lstStyle/>
          <a:p>
            <a:pPr algn="ctr"/>
            <a:r>
              <a:rPr lang="en-US" altLang="zh-CN" sz="4800" b="1" kern="100" dirty="0">
                <a:solidFill>
                  <a:srgbClr val="202A36"/>
                </a:solidFill>
                <a:latin typeface="微软雅黑" pitchFamily="34" charset="-122"/>
                <a:ea typeface="微软雅黑" pitchFamily="34" charset="-122"/>
                <a:cs typeface="Times New Roman" panose="02020503050405090304" pitchFamily="18" charset="0"/>
              </a:rPr>
              <a:t>   </a:t>
            </a:r>
            <a:r>
              <a:rPr lang="zh-CN" altLang="en-US" sz="4800" b="1" kern="100" dirty="0">
                <a:solidFill>
                  <a:srgbClr val="202A36"/>
                </a:solidFill>
                <a:latin typeface="微软雅黑" pitchFamily="34" charset="-122"/>
                <a:ea typeface="微软雅黑" pitchFamily="34" charset="-122"/>
                <a:cs typeface="Times New Roman" panose="02020503050405090304" pitchFamily="18" charset="0"/>
              </a:rPr>
              <a:t>风险态度的影响</a:t>
            </a:r>
            <a:endParaRPr lang="zh-CN" altLang="en-US" sz="4800" b="1"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39" name="Freeform 8"/>
          <p:cNvSpPr>
            <a:spLocks noEditPoints="1"/>
          </p:cNvSpPr>
          <p:nvPr/>
        </p:nvSpPr>
        <p:spPr bwMode="auto">
          <a:xfrm rot="2925393">
            <a:off x="2704191" y="1333271"/>
            <a:ext cx="705589" cy="1210055"/>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CB00F"/>
          </a:solidFill>
          <a:ln>
            <a:noFill/>
          </a:ln>
        </p:spPr>
        <p:txBody>
          <a:bodyPr vert="horz" wrap="square" lIns="91461" tIns="45731" rIns="91461" bIns="45731"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941">
        <p15:prstTrans prst="prestige"/>
      </p:transition>
    </mc:Choice>
    <mc:Fallback>
      <p:transition spd="slow" advTm="2941">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528955" y="1324610"/>
            <a:ext cx="8467725" cy="4667250"/>
          </a:xfrm>
          <a:prstGeom prst="rect">
            <a:avLst/>
          </a:prstGeom>
        </p:spPr>
      </p:pic>
      <p:sp>
        <p:nvSpPr>
          <p:cNvPr id="17" name="文本框 2"/>
          <p:cNvSpPr txBox="1"/>
          <p:nvPr/>
        </p:nvSpPr>
        <p:spPr>
          <a:xfrm>
            <a:off x="1718310" y="197485"/>
            <a:ext cx="167957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4.1</a:t>
            </a:r>
            <a:r>
              <a:rPr lang="zh-CN" altLang="en-US" sz="2800" b="1" dirty="0">
                <a:solidFill>
                  <a:srgbClr val="005DA2"/>
                </a:solidFill>
                <a:latin typeface="微软雅黑" pitchFamily="34" charset="-122"/>
                <a:ea typeface="微软雅黑" pitchFamily="34" charset="-122"/>
              </a:rPr>
              <a:t>符号</a:t>
            </a:r>
            <a:endParaRPr lang="zh-CN" altLang="en-US" sz="2800" b="1" dirty="0">
              <a:solidFill>
                <a:srgbClr val="005DA2"/>
              </a:solidFill>
              <a:latin typeface="微软雅黑" pitchFamily="34" charset="-122"/>
              <a:ea typeface="微软雅黑" pitchFamily="34" charset="-122"/>
            </a:endParaRPr>
          </a:p>
        </p:txBody>
      </p:sp>
      <p:sp>
        <p:nvSpPr>
          <p:cNvPr id="3" name="同心圆 2"/>
          <p:cNvSpPr/>
          <p:nvPr/>
        </p:nvSpPr>
        <p:spPr>
          <a:xfrm>
            <a:off x="1027430" y="219710"/>
            <a:ext cx="496570" cy="47688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1266">
        <p15:prstTrans prst="prestige"/>
      </p:transition>
    </mc:Choice>
    <mc:Fallback>
      <p:transition spd="slow" advTm="21266">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
            <a:clrChange>
              <a:clrFrom>
                <a:srgbClr val="FFFFFF"/>
              </a:clrFrom>
              <a:clrTo>
                <a:srgbClr val="FFFFFF">
                  <a:alpha val="0"/>
                </a:srgbClr>
              </a:clrTo>
            </a:clrChange>
            <a:extLst>
              <a:ext uri="{28A0092B-C50C-407E-A947-70E740481C1C}">
                <a14:useLocalDpi xmlns:a14="http://schemas.microsoft.com/office/drawing/2010/main" val="0"/>
              </a:ext>
            </a:extLst>
          </a:blip>
          <a:srcRect b="9206"/>
          <a:stretch>
            <a:fillRect/>
          </a:stretch>
        </p:blipFill>
        <p:spPr>
          <a:xfrm>
            <a:off x="1711018" y="-313003"/>
            <a:ext cx="8976516" cy="5436058"/>
          </a:xfrm>
          <a:prstGeom prst="rect">
            <a:avLst/>
          </a:prstGeom>
        </p:spPr>
      </p:pic>
      <p:sp>
        <p:nvSpPr>
          <p:cNvPr id="6" name="矩形 5"/>
          <p:cNvSpPr/>
          <p:nvPr/>
        </p:nvSpPr>
        <p:spPr>
          <a:xfrm>
            <a:off x="775885" y="4949776"/>
            <a:ext cx="1014095" cy="368300"/>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503050405090304" pitchFamily="18" charset="0"/>
              </a:rPr>
              <a:t>01/</a:t>
            </a:r>
            <a:r>
              <a:rPr lang="zh-CN" altLang="en-US" sz="1800" kern="100" dirty="0">
                <a:solidFill>
                  <a:srgbClr val="202A36"/>
                </a:solidFill>
                <a:latin typeface="微软雅黑" pitchFamily="34" charset="-122"/>
                <a:ea typeface="微软雅黑" pitchFamily="34" charset="-122"/>
                <a:cs typeface="Times New Roman" panose="02020503050405090304" pitchFamily="18" charset="0"/>
              </a:rPr>
              <a:t>引言</a:t>
            </a:r>
            <a:endParaRPr lang="zh-CN" altLang="en-US" sz="1800"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8" name="矩形 7"/>
          <p:cNvSpPr/>
          <p:nvPr/>
        </p:nvSpPr>
        <p:spPr>
          <a:xfrm>
            <a:off x="2122866" y="4949776"/>
            <a:ext cx="1471295" cy="368300"/>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503050405090304" pitchFamily="18" charset="0"/>
              </a:rPr>
              <a:t>02/</a:t>
            </a:r>
            <a:r>
              <a:rPr lang="zh-CN" altLang="en-US" sz="1800" kern="100" dirty="0">
                <a:solidFill>
                  <a:srgbClr val="202A36"/>
                </a:solidFill>
                <a:latin typeface="微软雅黑" pitchFamily="34" charset="-122"/>
                <a:ea typeface="微软雅黑" pitchFamily="34" charset="-122"/>
                <a:cs typeface="Times New Roman" panose="02020503050405090304" pitchFamily="18" charset="0"/>
              </a:rPr>
              <a:t>文献综述</a:t>
            </a:r>
            <a:endParaRPr lang="zh-CN" altLang="en-US" sz="1800"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10" name="矩形 9"/>
          <p:cNvSpPr/>
          <p:nvPr/>
        </p:nvSpPr>
        <p:spPr>
          <a:xfrm>
            <a:off x="3703915" y="4949776"/>
            <a:ext cx="1471295" cy="368300"/>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503050405090304" pitchFamily="18" charset="0"/>
              </a:rPr>
              <a:t>03/</a:t>
            </a:r>
            <a:r>
              <a:rPr lang="zh-CN" altLang="en-US" sz="1800" kern="100" dirty="0">
                <a:solidFill>
                  <a:srgbClr val="202A36"/>
                </a:solidFill>
                <a:latin typeface="微软雅黑" pitchFamily="34" charset="-122"/>
                <a:ea typeface="微软雅黑" pitchFamily="34" charset="-122"/>
                <a:cs typeface="Times New Roman" panose="02020503050405090304" pitchFamily="18" charset="0"/>
              </a:rPr>
              <a:t>基本模型</a:t>
            </a:r>
            <a:endParaRPr lang="zh-CN" altLang="en-US" sz="1800"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12" name="矩形 11"/>
          <p:cNvSpPr/>
          <p:nvPr/>
        </p:nvSpPr>
        <p:spPr>
          <a:xfrm>
            <a:off x="5290431" y="4949776"/>
            <a:ext cx="1471295" cy="645160"/>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503050405090304" pitchFamily="18" charset="0"/>
              </a:rPr>
              <a:t>04/</a:t>
            </a:r>
            <a:r>
              <a:rPr lang="zh-CN" altLang="en-US" sz="1800" kern="100" dirty="0">
                <a:solidFill>
                  <a:srgbClr val="202A36"/>
                </a:solidFill>
                <a:latin typeface="微软雅黑" pitchFamily="34" charset="-122"/>
                <a:ea typeface="微软雅黑" pitchFamily="34" charset="-122"/>
                <a:cs typeface="Times New Roman" panose="02020503050405090304" pitchFamily="18" charset="0"/>
              </a:rPr>
              <a:t>风险态度</a:t>
            </a:r>
            <a:endParaRPr lang="zh-CN" altLang="en-US" sz="1800" kern="100" dirty="0">
              <a:solidFill>
                <a:srgbClr val="202A36"/>
              </a:solidFill>
              <a:latin typeface="微软雅黑" pitchFamily="34" charset="-122"/>
              <a:ea typeface="微软雅黑" pitchFamily="34" charset="-122"/>
              <a:cs typeface="Times New Roman" panose="02020503050405090304" pitchFamily="18" charset="0"/>
            </a:endParaRPr>
          </a:p>
          <a:p>
            <a:pPr algn="ctr">
              <a:defRPr/>
            </a:pPr>
            <a:r>
              <a:rPr lang="zh-CN" altLang="en-US" sz="1800" kern="100" dirty="0">
                <a:solidFill>
                  <a:srgbClr val="202A36"/>
                </a:solidFill>
                <a:latin typeface="微软雅黑" pitchFamily="34" charset="-122"/>
                <a:ea typeface="微软雅黑" pitchFamily="34" charset="-122"/>
                <a:cs typeface="Times New Roman" panose="02020503050405090304" pitchFamily="18" charset="0"/>
              </a:rPr>
              <a:t>的影响</a:t>
            </a:r>
            <a:endParaRPr lang="zh-CN" altLang="en-US" sz="1800"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14" name="矩形 13"/>
          <p:cNvSpPr/>
          <p:nvPr/>
        </p:nvSpPr>
        <p:spPr>
          <a:xfrm>
            <a:off x="6928891" y="4949777"/>
            <a:ext cx="1471295" cy="368300"/>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503050405090304" pitchFamily="18" charset="0"/>
              </a:rPr>
              <a:t>05/</a:t>
            </a:r>
            <a:r>
              <a:rPr lang="zh-CN" altLang="en-US" sz="1800" kern="100" dirty="0">
                <a:solidFill>
                  <a:srgbClr val="202A36"/>
                </a:solidFill>
                <a:latin typeface="微软雅黑" pitchFamily="34" charset="-122"/>
                <a:ea typeface="微软雅黑" pitchFamily="34" charset="-122"/>
                <a:cs typeface="Times New Roman" panose="02020503050405090304" pitchFamily="18" charset="0"/>
              </a:rPr>
              <a:t>扩展模型</a:t>
            </a:r>
            <a:endParaRPr lang="zh-CN" altLang="en-US" sz="1800"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24" name="矩形 23"/>
          <p:cNvSpPr/>
          <p:nvPr/>
        </p:nvSpPr>
        <p:spPr>
          <a:xfrm>
            <a:off x="8452532" y="4949776"/>
            <a:ext cx="1471295" cy="645160"/>
          </a:xfrm>
          <a:prstGeom prst="rect">
            <a:avLst/>
          </a:prstGeom>
        </p:spPr>
        <p:txBody>
          <a:bodyPr wrap="none">
            <a:spAutoFit/>
          </a:bodyPr>
          <a:lstStyle/>
          <a:p>
            <a:pPr algn="ctr">
              <a:defRPr/>
            </a:pPr>
            <a:r>
              <a:rPr lang="en-US" altLang="zh-CN" sz="1800" kern="100" dirty="0">
                <a:solidFill>
                  <a:srgbClr val="202A36"/>
                </a:solidFill>
                <a:latin typeface="微软雅黑" pitchFamily="34" charset="-122"/>
                <a:ea typeface="微软雅黑" pitchFamily="34" charset="-122"/>
                <a:cs typeface="Times New Roman" panose="02020503050405090304" pitchFamily="18" charset="0"/>
              </a:rPr>
              <a:t>06/忽略风险</a:t>
            </a:r>
            <a:endParaRPr lang="en-US" altLang="zh-CN" sz="1800" kern="100" dirty="0">
              <a:solidFill>
                <a:srgbClr val="202A36"/>
              </a:solidFill>
              <a:latin typeface="微软雅黑" pitchFamily="34" charset="-122"/>
              <a:ea typeface="微软雅黑" pitchFamily="34" charset="-122"/>
              <a:cs typeface="Times New Roman" panose="02020503050405090304" pitchFamily="18" charset="0"/>
            </a:endParaRPr>
          </a:p>
          <a:p>
            <a:pPr algn="ctr">
              <a:defRPr/>
            </a:pPr>
            <a:r>
              <a:rPr lang="en-US" altLang="zh-CN" sz="1800" kern="100" dirty="0">
                <a:solidFill>
                  <a:srgbClr val="202A36"/>
                </a:solidFill>
                <a:latin typeface="微软雅黑" pitchFamily="34" charset="-122"/>
                <a:ea typeface="微软雅黑" pitchFamily="34" charset="-122"/>
                <a:cs typeface="Times New Roman" panose="02020503050405090304" pitchFamily="18" charset="0"/>
              </a:rPr>
              <a:t>偏好：损失</a:t>
            </a:r>
            <a:endParaRPr lang="en-US" altLang="zh-CN" sz="1800" kern="100" dirty="0">
              <a:solidFill>
                <a:srgbClr val="202A36"/>
              </a:solidFill>
              <a:latin typeface="微软雅黑" pitchFamily="34" charset="-122"/>
              <a:ea typeface="微软雅黑" pitchFamily="34" charset="-122"/>
              <a:cs typeface="Times New Roman" panose="02020503050405090304" pitchFamily="18" charset="0"/>
            </a:endParaRPr>
          </a:p>
        </p:txBody>
      </p:sp>
      <p:grpSp>
        <p:nvGrpSpPr>
          <p:cNvPr id="31" name="组合 30"/>
          <p:cNvGrpSpPr/>
          <p:nvPr/>
        </p:nvGrpSpPr>
        <p:grpSpPr>
          <a:xfrm>
            <a:off x="681047" y="3712618"/>
            <a:ext cx="1087218" cy="1090362"/>
            <a:chOff x="4584701" y="522287"/>
            <a:chExt cx="2744788" cy="2752726"/>
          </a:xfrm>
          <a:solidFill>
            <a:srgbClr val="202A36"/>
          </a:solidFill>
        </p:grpSpPr>
        <p:sp>
          <p:nvSpPr>
            <p:cNvPr id="40"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4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46" name="组合 45"/>
          <p:cNvGrpSpPr/>
          <p:nvPr/>
        </p:nvGrpSpPr>
        <p:grpSpPr>
          <a:xfrm>
            <a:off x="2304385" y="3712618"/>
            <a:ext cx="1087218" cy="1090362"/>
            <a:chOff x="4584701" y="522287"/>
            <a:chExt cx="2744788" cy="2752726"/>
          </a:xfrm>
          <a:solidFill>
            <a:srgbClr val="202A36"/>
          </a:solidFill>
        </p:grpSpPr>
        <p:sp>
          <p:nvSpPr>
            <p:cNvPr id="47"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48"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49" name="组合 48"/>
          <p:cNvGrpSpPr/>
          <p:nvPr/>
        </p:nvGrpSpPr>
        <p:grpSpPr>
          <a:xfrm>
            <a:off x="3895952" y="3712618"/>
            <a:ext cx="1087218" cy="1090362"/>
            <a:chOff x="4584701" y="522287"/>
            <a:chExt cx="2744788" cy="2752726"/>
          </a:xfrm>
          <a:solidFill>
            <a:srgbClr val="202A36"/>
          </a:solidFill>
        </p:grpSpPr>
        <p:sp>
          <p:nvSpPr>
            <p:cNvPr id="50"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1"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52" name="组合 51"/>
          <p:cNvGrpSpPr/>
          <p:nvPr/>
        </p:nvGrpSpPr>
        <p:grpSpPr>
          <a:xfrm>
            <a:off x="5471950" y="3712618"/>
            <a:ext cx="1087218" cy="1090362"/>
            <a:chOff x="4584701" y="522287"/>
            <a:chExt cx="2744788" cy="2752726"/>
          </a:xfrm>
          <a:solidFill>
            <a:srgbClr val="202A36"/>
          </a:solidFill>
        </p:grpSpPr>
        <p:sp>
          <p:nvSpPr>
            <p:cNvPr id="53"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4"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55" name="组合 54"/>
          <p:cNvGrpSpPr/>
          <p:nvPr/>
        </p:nvGrpSpPr>
        <p:grpSpPr>
          <a:xfrm>
            <a:off x="7082984" y="3712618"/>
            <a:ext cx="1087218" cy="1090362"/>
            <a:chOff x="4584701" y="522287"/>
            <a:chExt cx="2744788" cy="2752726"/>
          </a:xfrm>
          <a:solidFill>
            <a:srgbClr val="202A36"/>
          </a:solidFill>
        </p:grpSpPr>
        <p:sp>
          <p:nvSpPr>
            <p:cNvPr id="56"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57"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58" name="组合 57"/>
          <p:cNvGrpSpPr/>
          <p:nvPr/>
        </p:nvGrpSpPr>
        <p:grpSpPr>
          <a:xfrm>
            <a:off x="8634051" y="3712618"/>
            <a:ext cx="1087218" cy="1090362"/>
            <a:chOff x="4584701" y="522287"/>
            <a:chExt cx="2744788" cy="2752726"/>
          </a:xfrm>
          <a:solidFill>
            <a:srgbClr val="202A36"/>
          </a:solidFill>
        </p:grpSpPr>
        <p:sp>
          <p:nvSpPr>
            <p:cNvPr id="59"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lstStyle/>
            <a:p>
              <a:endParaRPr lang="zh-CN" altLang="en-US"/>
            </a:p>
          </p:txBody>
        </p:sp>
        <p:sp>
          <p:nvSpPr>
            <p:cNvPr id="60"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lstStyle/>
            <a:p>
              <a:endParaRPr lang="zh-CN" altLang="en-US"/>
            </a:p>
          </p:txBody>
        </p:sp>
      </p:grpSp>
      <p:grpSp>
        <p:nvGrpSpPr>
          <p:cNvPr id="11" name="组合 10"/>
          <p:cNvGrpSpPr/>
          <p:nvPr/>
        </p:nvGrpSpPr>
        <p:grpSpPr>
          <a:xfrm>
            <a:off x="1764" y="2852045"/>
            <a:ext cx="12194822" cy="486323"/>
            <a:chOff x="0" y="4845037"/>
            <a:chExt cx="12192000" cy="486210"/>
          </a:xfrm>
          <a:solidFill>
            <a:schemeClr val="accent6"/>
          </a:solidFill>
        </p:grpSpPr>
        <p:sp>
          <p:nvSpPr>
            <p:cNvPr id="67" name="圆角矩形 66"/>
            <p:cNvSpPr/>
            <p:nvPr/>
          </p:nvSpPr>
          <p:spPr>
            <a:xfrm>
              <a:off x="4454114" y="4845037"/>
              <a:ext cx="3100528" cy="486210"/>
            </a:xfrm>
            <a:prstGeom prst="roundRect">
              <a:avLst/>
            </a:prstGeom>
            <a:grp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cxnSp>
          <p:nvCxnSpPr>
            <p:cNvPr id="68" name="直接连接符 67"/>
            <p:cNvCxnSpPr/>
            <p:nvPr/>
          </p:nvCxnSpPr>
          <p:spPr>
            <a:xfrm>
              <a:off x="0" y="5083947"/>
              <a:ext cx="4454114" cy="4195"/>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a:off x="7561014" y="5083947"/>
              <a:ext cx="4630986" cy="0"/>
            </a:xfrm>
            <a:prstGeom prst="line">
              <a:avLst/>
            </a:prstGeom>
            <a:grpFill/>
            <a:ln>
              <a:solidFill>
                <a:schemeClr val="accent6"/>
              </a:solidFill>
            </a:ln>
          </p:spPr>
          <p:style>
            <a:lnRef idx="1">
              <a:schemeClr val="accent1"/>
            </a:lnRef>
            <a:fillRef idx="0">
              <a:schemeClr val="accent1"/>
            </a:fillRef>
            <a:effectRef idx="0">
              <a:schemeClr val="accent1"/>
            </a:effectRef>
            <a:fontRef idx="minor">
              <a:schemeClr val="tx1"/>
            </a:fontRef>
          </p:style>
        </p:cxnSp>
      </p:grpSp>
      <p:sp>
        <p:nvSpPr>
          <p:cNvPr id="32" name="TextBox 59"/>
          <p:cNvSpPr txBox="1">
            <a:spLocks noChangeArrowheads="1"/>
          </p:cNvSpPr>
          <p:nvPr/>
        </p:nvSpPr>
        <p:spPr bwMode="auto">
          <a:xfrm flipH="1">
            <a:off x="4320962" y="2839374"/>
            <a:ext cx="3313135" cy="461772"/>
          </a:xfrm>
          <a:prstGeom prst="rect">
            <a:avLst/>
          </a:prstGeom>
          <a:noFill/>
          <a:ln>
            <a:noFill/>
          </a:ln>
        </p:spPr>
        <p:txBody>
          <a:bodyPr wrap="square">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algn="ctr">
              <a:defRPr/>
            </a:pPr>
            <a:r>
              <a:rPr lang="zh-CN" altLang="en-US" b="1" kern="0" dirty="0">
                <a:solidFill>
                  <a:schemeClr val="bg1"/>
                </a:solidFill>
                <a:latin typeface="微软雅黑" pitchFamily="34" charset="-122"/>
                <a:ea typeface="微软雅黑" pitchFamily="34" charset="-122"/>
              </a:rPr>
              <a:t>目录 </a:t>
            </a:r>
            <a:r>
              <a:rPr lang="en-US" altLang="zh-CN" b="1" kern="0" dirty="0">
                <a:solidFill>
                  <a:schemeClr val="bg1"/>
                </a:solidFill>
                <a:latin typeface="微软雅黑" pitchFamily="34" charset="-122"/>
                <a:ea typeface="微软雅黑" pitchFamily="34" charset="-122"/>
              </a:rPr>
              <a:t>/ </a:t>
            </a:r>
            <a:r>
              <a:rPr lang="en-US" altLang="zh-CN" kern="0" dirty="0">
                <a:solidFill>
                  <a:schemeClr val="bg1"/>
                </a:solidFill>
                <a:latin typeface="微软雅黑" pitchFamily="34" charset="-122"/>
                <a:ea typeface="微软雅黑" pitchFamily="34" charset="-122"/>
              </a:rPr>
              <a:t>CONTENTS</a:t>
            </a:r>
            <a:endParaRPr lang="en-US" altLang="ko-KR" kern="0" dirty="0">
              <a:solidFill>
                <a:schemeClr val="bg1"/>
              </a:solidFill>
              <a:latin typeface="微软雅黑" pitchFamily="34" charset="-122"/>
              <a:ea typeface="微软雅黑" pitchFamily="34" charset="-122"/>
            </a:endParaRPr>
          </a:p>
        </p:txBody>
      </p:sp>
      <p:sp>
        <p:nvSpPr>
          <p:cNvPr id="38" name="任意多边形 37"/>
          <p:cNvSpPr/>
          <p:nvPr/>
        </p:nvSpPr>
        <p:spPr>
          <a:xfrm>
            <a:off x="949453" y="1667494"/>
            <a:ext cx="984871" cy="605969"/>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任意多边形 38"/>
          <p:cNvSpPr/>
          <p:nvPr/>
        </p:nvSpPr>
        <p:spPr>
          <a:xfrm>
            <a:off x="9516424" y="758436"/>
            <a:ext cx="1178662" cy="725205"/>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任意多边形 41"/>
          <p:cNvSpPr/>
          <p:nvPr/>
        </p:nvSpPr>
        <p:spPr>
          <a:xfrm>
            <a:off x="10322722" y="2328183"/>
            <a:ext cx="633942" cy="390050"/>
          </a:xfrm>
          <a:custGeom>
            <a:avLst/>
            <a:gdLst>
              <a:gd name="connsiteX0" fmla="*/ 863600 w 1792827"/>
              <a:gd name="connsiteY0" fmla="*/ 0 h 1103086"/>
              <a:gd name="connsiteX1" fmla="*/ 1347060 w 1792827"/>
              <a:gd name="connsiteY1" fmla="*/ 370853 h 1103086"/>
              <a:gd name="connsiteX2" fmla="*/ 1351590 w 1792827"/>
              <a:gd name="connsiteY2" fmla="*/ 413148 h 1103086"/>
              <a:gd name="connsiteX3" fmla="*/ 1422712 w 1792827"/>
              <a:gd name="connsiteY3" fmla="*/ 406400 h 1103086"/>
              <a:gd name="connsiteX4" fmla="*/ 1792827 w 1792827"/>
              <a:gd name="connsiteY4" fmla="*/ 754743 h 1103086"/>
              <a:gd name="connsiteX5" fmla="*/ 1422712 w 1792827"/>
              <a:gd name="connsiteY5" fmla="*/ 1103086 h 1103086"/>
              <a:gd name="connsiteX6" fmla="*/ 450111 w 1792827"/>
              <a:gd name="connsiteY6" fmla="*/ 1103086 h 1103086"/>
              <a:gd name="connsiteX7" fmla="*/ 450111 w 1792827"/>
              <a:gd name="connsiteY7" fmla="*/ 1094430 h 1103086"/>
              <a:gd name="connsiteX8" fmla="*/ 444706 w 1792827"/>
              <a:gd name="connsiteY8" fmla="*/ 1096009 h 1103086"/>
              <a:gd name="connsiteX9" fmla="*/ 370115 w 1792827"/>
              <a:gd name="connsiteY9" fmla="*/ 1103086 h 1103086"/>
              <a:gd name="connsiteX10" fmla="*/ 0 w 1792827"/>
              <a:gd name="connsiteY10" fmla="*/ 754743 h 1103086"/>
              <a:gd name="connsiteX11" fmla="*/ 370115 w 1792827"/>
              <a:gd name="connsiteY11" fmla="*/ 406400 h 1103086"/>
              <a:gd name="connsiteX12" fmla="*/ 376270 w 1792827"/>
              <a:gd name="connsiteY12" fmla="*/ 406984 h 1103086"/>
              <a:gd name="connsiteX13" fmla="*/ 380140 w 1792827"/>
              <a:gd name="connsiteY13" fmla="*/ 370853 h 1103086"/>
              <a:gd name="connsiteX14" fmla="*/ 863600 w 1792827"/>
              <a:gd name="connsiteY14" fmla="*/ 0 h 1103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92827" h="1103086">
                <a:moveTo>
                  <a:pt x="863600" y="0"/>
                </a:moveTo>
                <a:cubicBezTo>
                  <a:pt x="1102077" y="0"/>
                  <a:pt x="1301044" y="159207"/>
                  <a:pt x="1347060" y="370853"/>
                </a:cubicBezTo>
                <a:lnTo>
                  <a:pt x="1351590" y="413148"/>
                </a:lnTo>
                <a:lnTo>
                  <a:pt x="1422712" y="406400"/>
                </a:lnTo>
                <a:cubicBezTo>
                  <a:pt x="1627121" y="406400"/>
                  <a:pt x="1792827" y="562358"/>
                  <a:pt x="1792827" y="754743"/>
                </a:cubicBezTo>
                <a:cubicBezTo>
                  <a:pt x="1792827" y="947128"/>
                  <a:pt x="1627121" y="1103086"/>
                  <a:pt x="1422712" y="1103086"/>
                </a:cubicBezTo>
                <a:lnTo>
                  <a:pt x="450111" y="1103086"/>
                </a:lnTo>
                <a:lnTo>
                  <a:pt x="450111" y="1094430"/>
                </a:lnTo>
                <a:lnTo>
                  <a:pt x="444706" y="1096009"/>
                </a:lnTo>
                <a:cubicBezTo>
                  <a:pt x="420613" y="1100649"/>
                  <a:pt x="395666" y="1103086"/>
                  <a:pt x="370115" y="1103086"/>
                </a:cubicBezTo>
                <a:cubicBezTo>
                  <a:pt x="165706" y="1103086"/>
                  <a:pt x="0" y="947128"/>
                  <a:pt x="0" y="754743"/>
                </a:cubicBezTo>
                <a:cubicBezTo>
                  <a:pt x="0" y="562358"/>
                  <a:pt x="165706" y="406400"/>
                  <a:pt x="370115" y="406400"/>
                </a:cubicBezTo>
                <a:lnTo>
                  <a:pt x="376270" y="406984"/>
                </a:lnTo>
                <a:lnTo>
                  <a:pt x="380140" y="370853"/>
                </a:lnTo>
                <a:cubicBezTo>
                  <a:pt x="426156" y="159207"/>
                  <a:pt x="625123" y="0"/>
                  <a:pt x="863600" y="0"/>
                </a:cubicBezTo>
                <a:close/>
              </a:path>
            </a:pathLst>
          </a:custGeom>
          <a:gradFill flip="none" rotWithShape="1">
            <a:gsLst>
              <a:gs pos="0">
                <a:schemeClr val="bg1">
                  <a:lumMod val="95000"/>
                  <a:shade val="30000"/>
                  <a:satMod val="115000"/>
                </a:schemeClr>
              </a:gs>
              <a:gs pos="54000">
                <a:schemeClr val="bg1">
                  <a:lumMod val="95000"/>
                  <a:shade val="100000"/>
                  <a:satMod val="115000"/>
                </a:schemeClr>
              </a:gs>
            </a:gsLst>
            <a:lin ang="8100000" scaled="1"/>
            <a:tileRect/>
          </a:gradFill>
          <a:ln>
            <a:solidFill>
              <a:schemeClr val="bg1"/>
            </a:solidFill>
          </a:ln>
          <a:effectLst>
            <a:outerShdw blurRad="228600" dist="165100" dir="8100000" algn="tr" rotWithShape="0">
              <a:prstClr val="black">
                <a:alpha val="1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Freeform 28"/>
          <p:cNvSpPr>
            <a:spLocks noEditPoints="1"/>
          </p:cNvSpPr>
          <p:nvPr/>
        </p:nvSpPr>
        <p:spPr bwMode="auto">
          <a:xfrm>
            <a:off x="866989" y="3985907"/>
            <a:ext cx="714705" cy="537006"/>
          </a:xfrm>
          <a:custGeom>
            <a:avLst/>
            <a:gdLst>
              <a:gd name="T0" fmla="*/ 40 w 192"/>
              <a:gd name="T1" fmla="*/ 118 h 144"/>
              <a:gd name="T2" fmla="*/ 40 w 192"/>
              <a:gd name="T3" fmla="*/ 118 h 144"/>
              <a:gd name="T4" fmla="*/ 56 w 192"/>
              <a:gd name="T5" fmla="*/ 116 h 144"/>
              <a:gd name="T6" fmla="*/ 97 w 192"/>
              <a:gd name="T7" fmla="*/ 137 h 144"/>
              <a:gd name="T8" fmla="*/ 99 w 192"/>
              <a:gd name="T9" fmla="*/ 137 h 144"/>
              <a:gd name="T10" fmla="*/ 140 w 192"/>
              <a:gd name="T11" fmla="*/ 116 h 144"/>
              <a:gd name="T12" fmla="*/ 156 w 192"/>
              <a:gd name="T13" fmla="*/ 118 h 144"/>
              <a:gd name="T14" fmla="*/ 156 w 192"/>
              <a:gd name="T15" fmla="*/ 118 h 144"/>
              <a:gd name="T16" fmla="*/ 156 w 192"/>
              <a:gd name="T17" fmla="*/ 70 h 144"/>
              <a:gd name="T18" fmla="*/ 96 w 192"/>
              <a:gd name="T19" fmla="*/ 98 h 144"/>
              <a:gd name="T20" fmla="*/ 40 w 192"/>
              <a:gd name="T21" fmla="*/ 72 h 144"/>
              <a:gd name="T22" fmla="*/ 40 w 192"/>
              <a:gd name="T23" fmla="*/ 118 h 144"/>
              <a:gd name="T24" fmla="*/ 96 w 192"/>
              <a:gd name="T25" fmla="*/ 0 h 144"/>
              <a:gd name="T26" fmla="*/ 0 w 192"/>
              <a:gd name="T27" fmla="*/ 44 h 144"/>
              <a:gd name="T28" fmla="*/ 96 w 192"/>
              <a:gd name="T29" fmla="*/ 88 h 144"/>
              <a:gd name="T30" fmla="*/ 192 w 192"/>
              <a:gd name="T31" fmla="*/ 44 h 144"/>
              <a:gd name="T32" fmla="*/ 96 w 192"/>
              <a:gd name="T33" fmla="*/ 0 h 144"/>
              <a:gd name="T34" fmla="*/ 8 w 192"/>
              <a:gd name="T35" fmla="*/ 56 h 144"/>
              <a:gd name="T36" fmla="*/ 4 w 192"/>
              <a:gd name="T37" fmla="*/ 104 h 144"/>
              <a:gd name="T38" fmla="*/ 12 w 192"/>
              <a:gd name="T39" fmla="*/ 104 h 144"/>
              <a:gd name="T40" fmla="*/ 12 w 192"/>
              <a:gd name="T41" fmla="*/ 58 h 144"/>
              <a:gd name="T42" fmla="*/ 8 w 192"/>
              <a:gd name="T43" fmla="*/ 56 h 144"/>
              <a:gd name="T44" fmla="*/ 16 w 192"/>
              <a:gd name="T45" fmla="*/ 144 h 144"/>
              <a:gd name="T46" fmla="*/ 9 w 192"/>
              <a:gd name="T47" fmla="*/ 124 h 144"/>
              <a:gd name="T48" fmla="*/ 16 w 192"/>
              <a:gd name="T49" fmla="*/ 116 h 144"/>
              <a:gd name="T50" fmla="*/ 8 w 192"/>
              <a:gd name="T51" fmla="*/ 108 h 144"/>
              <a:gd name="T52" fmla="*/ 0 w 192"/>
              <a:gd name="T53" fmla="*/ 116 h 144"/>
              <a:gd name="T54" fmla="*/ 7 w 192"/>
              <a:gd name="T55" fmla="*/ 124 h 144"/>
              <a:gd name="T56" fmla="*/ 0 w 192"/>
              <a:gd name="T57" fmla="*/ 144 h 144"/>
              <a:gd name="T58" fmla="*/ 16 w 192"/>
              <a:gd name="T59" fmla="*/ 14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92" h="144">
                <a:moveTo>
                  <a:pt x="40" y="118"/>
                </a:moveTo>
                <a:cubicBezTo>
                  <a:pt x="40" y="118"/>
                  <a:pt x="40" y="118"/>
                  <a:pt x="40" y="118"/>
                </a:cubicBezTo>
                <a:cubicBezTo>
                  <a:pt x="45" y="116"/>
                  <a:pt x="50" y="116"/>
                  <a:pt x="56" y="116"/>
                </a:cubicBezTo>
                <a:cubicBezTo>
                  <a:pt x="72" y="116"/>
                  <a:pt x="91" y="127"/>
                  <a:pt x="97" y="137"/>
                </a:cubicBezTo>
                <a:cubicBezTo>
                  <a:pt x="99" y="137"/>
                  <a:pt x="99" y="137"/>
                  <a:pt x="99" y="137"/>
                </a:cubicBezTo>
                <a:cubicBezTo>
                  <a:pt x="105" y="127"/>
                  <a:pt x="123" y="116"/>
                  <a:pt x="140" y="116"/>
                </a:cubicBezTo>
                <a:cubicBezTo>
                  <a:pt x="145" y="116"/>
                  <a:pt x="151" y="116"/>
                  <a:pt x="156" y="118"/>
                </a:cubicBezTo>
                <a:cubicBezTo>
                  <a:pt x="156" y="118"/>
                  <a:pt x="156" y="118"/>
                  <a:pt x="156" y="118"/>
                </a:cubicBezTo>
                <a:cubicBezTo>
                  <a:pt x="156" y="70"/>
                  <a:pt x="156" y="70"/>
                  <a:pt x="156" y="70"/>
                </a:cubicBezTo>
                <a:cubicBezTo>
                  <a:pt x="96" y="98"/>
                  <a:pt x="96" y="98"/>
                  <a:pt x="96" y="98"/>
                </a:cubicBezTo>
                <a:cubicBezTo>
                  <a:pt x="40" y="72"/>
                  <a:pt x="40" y="72"/>
                  <a:pt x="40" y="72"/>
                </a:cubicBezTo>
                <a:lnTo>
                  <a:pt x="40" y="118"/>
                </a:lnTo>
                <a:close/>
                <a:moveTo>
                  <a:pt x="96" y="0"/>
                </a:moveTo>
                <a:cubicBezTo>
                  <a:pt x="0" y="44"/>
                  <a:pt x="0" y="44"/>
                  <a:pt x="0" y="44"/>
                </a:cubicBezTo>
                <a:cubicBezTo>
                  <a:pt x="96" y="88"/>
                  <a:pt x="96" y="88"/>
                  <a:pt x="96" y="88"/>
                </a:cubicBezTo>
                <a:cubicBezTo>
                  <a:pt x="192" y="44"/>
                  <a:pt x="192" y="44"/>
                  <a:pt x="192" y="44"/>
                </a:cubicBezTo>
                <a:lnTo>
                  <a:pt x="96" y="0"/>
                </a:lnTo>
                <a:close/>
                <a:moveTo>
                  <a:pt x="8" y="56"/>
                </a:moveTo>
                <a:cubicBezTo>
                  <a:pt x="4" y="104"/>
                  <a:pt x="4" y="104"/>
                  <a:pt x="4" y="104"/>
                </a:cubicBezTo>
                <a:cubicBezTo>
                  <a:pt x="12" y="104"/>
                  <a:pt x="12" y="104"/>
                  <a:pt x="12" y="104"/>
                </a:cubicBezTo>
                <a:cubicBezTo>
                  <a:pt x="12" y="58"/>
                  <a:pt x="12" y="58"/>
                  <a:pt x="12" y="58"/>
                </a:cubicBezTo>
                <a:lnTo>
                  <a:pt x="8" y="56"/>
                </a:lnTo>
                <a:close/>
                <a:moveTo>
                  <a:pt x="16" y="144"/>
                </a:moveTo>
                <a:cubicBezTo>
                  <a:pt x="9" y="124"/>
                  <a:pt x="9" y="124"/>
                  <a:pt x="9" y="124"/>
                </a:cubicBezTo>
                <a:cubicBezTo>
                  <a:pt x="13" y="123"/>
                  <a:pt x="16" y="120"/>
                  <a:pt x="16" y="116"/>
                </a:cubicBezTo>
                <a:cubicBezTo>
                  <a:pt x="16" y="111"/>
                  <a:pt x="12" y="108"/>
                  <a:pt x="8" y="108"/>
                </a:cubicBezTo>
                <a:cubicBezTo>
                  <a:pt x="3" y="108"/>
                  <a:pt x="0" y="111"/>
                  <a:pt x="0" y="116"/>
                </a:cubicBezTo>
                <a:cubicBezTo>
                  <a:pt x="0" y="120"/>
                  <a:pt x="3" y="123"/>
                  <a:pt x="7" y="124"/>
                </a:cubicBezTo>
                <a:cubicBezTo>
                  <a:pt x="0" y="144"/>
                  <a:pt x="0" y="144"/>
                  <a:pt x="0" y="144"/>
                </a:cubicBezTo>
                <a:lnTo>
                  <a:pt x="16" y="144"/>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44" name="Freeform 12"/>
          <p:cNvSpPr>
            <a:spLocks noEditPoints="1"/>
          </p:cNvSpPr>
          <p:nvPr/>
        </p:nvSpPr>
        <p:spPr bwMode="auto">
          <a:xfrm>
            <a:off x="2560670" y="3935218"/>
            <a:ext cx="574018" cy="613517"/>
          </a:xfrm>
          <a:custGeom>
            <a:avLst/>
            <a:gdLst>
              <a:gd name="T0" fmla="*/ 127 w 358"/>
              <a:gd name="T1" fmla="*/ 292 h 382"/>
              <a:gd name="T2" fmla="*/ 322 w 358"/>
              <a:gd name="T3" fmla="*/ 63 h 382"/>
              <a:gd name="T4" fmla="*/ 333 w 358"/>
              <a:gd name="T5" fmla="*/ 113 h 382"/>
              <a:gd name="T6" fmla="*/ 336 w 358"/>
              <a:gd name="T7" fmla="*/ 178 h 382"/>
              <a:gd name="T8" fmla="*/ 338 w 358"/>
              <a:gd name="T9" fmla="*/ 245 h 382"/>
              <a:gd name="T10" fmla="*/ 321 w 358"/>
              <a:gd name="T11" fmla="*/ 314 h 382"/>
              <a:gd name="T12" fmla="*/ 271 w 358"/>
              <a:gd name="T13" fmla="*/ 382 h 382"/>
              <a:gd name="T14" fmla="*/ 172 w 358"/>
              <a:gd name="T15" fmla="*/ 226 h 382"/>
              <a:gd name="T16" fmla="*/ 123 w 358"/>
              <a:gd name="T17" fmla="*/ 197 h 382"/>
              <a:gd name="T18" fmla="*/ 125 w 358"/>
              <a:gd name="T19" fmla="*/ 208 h 382"/>
              <a:gd name="T20" fmla="*/ 174 w 358"/>
              <a:gd name="T21" fmla="*/ 236 h 382"/>
              <a:gd name="T22" fmla="*/ 172 w 358"/>
              <a:gd name="T23" fmla="*/ 226 h 382"/>
              <a:gd name="T24" fmla="*/ 288 w 358"/>
              <a:gd name="T25" fmla="*/ 136 h 382"/>
              <a:gd name="T26" fmla="*/ 263 w 358"/>
              <a:gd name="T27" fmla="*/ 125 h 382"/>
              <a:gd name="T28" fmla="*/ 171 w 358"/>
              <a:gd name="T29" fmla="*/ 70 h 382"/>
              <a:gd name="T30" fmla="*/ 148 w 358"/>
              <a:gd name="T31" fmla="*/ 54 h 382"/>
              <a:gd name="T32" fmla="*/ 171 w 358"/>
              <a:gd name="T33" fmla="*/ 70 h 382"/>
              <a:gd name="T34" fmla="*/ 204 w 358"/>
              <a:gd name="T35" fmla="*/ 39 h 382"/>
              <a:gd name="T36" fmla="*/ 193 w 358"/>
              <a:gd name="T37" fmla="*/ 64 h 382"/>
              <a:gd name="T38" fmla="*/ 258 w 358"/>
              <a:gd name="T39" fmla="*/ 103 h 382"/>
              <a:gd name="T40" fmla="*/ 274 w 358"/>
              <a:gd name="T41" fmla="*/ 80 h 382"/>
              <a:gd name="T42" fmla="*/ 258 w 358"/>
              <a:gd name="T43" fmla="*/ 103 h 382"/>
              <a:gd name="T44" fmla="*/ 249 w 358"/>
              <a:gd name="T45" fmla="*/ 55 h 382"/>
              <a:gd name="T46" fmla="*/ 226 w 358"/>
              <a:gd name="T47" fmla="*/ 71 h 382"/>
              <a:gd name="T48" fmla="*/ 182 w 358"/>
              <a:gd name="T49" fmla="*/ 209 h 382"/>
              <a:gd name="T50" fmla="*/ 133 w 358"/>
              <a:gd name="T51" fmla="*/ 180 h 382"/>
              <a:gd name="T52" fmla="*/ 135 w 358"/>
              <a:gd name="T53" fmla="*/ 190 h 382"/>
              <a:gd name="T54" fmla="*/ 184 w 358"/>
              <a:gd name="T55" fmla="*/ 219 h 382"/>
              <a:gd name="T56" fmla="*/ 182 w 358"/>
              <a:gd name="T57" fmla="*/ 209 h 382"/>
              <a:gd name="T58" fmla="*/ 157 w 358"/>
              <a:gd name="T59" fmla="*/ 104 h 382"/>
              <a:gd name="T60" fmla="*/ 186 w 358"/>
              <a:gd name="T61" fmla="*/ 195 h 382"/>
              <a:gd name="T62" fmla="*/ 222 w 358"/>
              <a:gd name="T63" fmla="*/ 90 h 382"/>
              <a:gd name="T64" fmla="*/ 136 w 358"/>
              <a:gd name="T65" fmla="*/ 238 h 382"/>
              <a:gd name="T66" fmla="*/ 129 w 358"/>
              <a:gd name="T67" fmla="*/ 21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58" h="382">
                <a:moveTo>
                  <a:pt x="131" y="382"/>
                </a:moveTo>
                <a:cubicBezTo>
                  <a:pt x="135" y="352"/>
                  <a:pt x="135" y="320"/>
                  <a:pt x="127" y="292"/>
                </a:cubicBezTo>
                <a:cubicBezTo>
                  <a:pt x="0" y="220"/>
                  <a:pt x="33" y="56"/>
                  <a:pt x="140" y="23"/>
                </a:cubicBezTo>
                <a:cubicBezTo>
                  <a:pt x="196" y="0"/>
                  <a:pt x="272" y="14"/>
                  <a:pt x="322" y="63"/>
                </a:cubicBezTo>
                <a:cubicBezTo>
                  <a:pt x="358" y="99"/>
                  <a:pt x="340" y="109"/>
                  <a:pt x="340" y="109"/>
                </a:cubicBezTo>
                <a:cubicBezTo>
                  <a:pt x="333" y="113"/>
                  <a:pt x="333" y="113"/>
                  <a:pt x="333" y="113"/>
                </a:cubicBezTo>
                <a:cubicBezTo>
                  <a:pt x="337" y="130"/>
                  <a:pt x="345" y="162"/>
                  <a:pt x="344" y="166"/>
                </a:cubicBezTo>
                <a:cubicBezTo>
                  <a:pt x="342" y="172"/>
                  <a:pt x="336" y="178"/>
                  <a:pt x="336" y="178"/>
                </a:cubicBezTo>
                <a:cubicBezTo>
                  <a:pt x="354" y="239"/>
                  <a:pt x="354" y="239"/>
                  <a:pt x="354" y="239"/>
                </a:cubicBezTo>
                <a:cubicBezTo>
                  <a:pt x="338" y="245"/>
                  <a:pt x="338" y="245"/>
                  <a:pt x="338" y="245"/>
                </a:cubicBezTo>
                <a:cubicBezTo>
                  <a:pt x="341" y="265"/>
                  <a:pt x="343" y="281"/>
                  <a:pt x="341" y="300"/>
                </a:cubicBezTo>
                <a:cubicBezTo>
                  <a:pt x="341" y="304"/>
                  <a:pt x="330" y="313"/>
                  <a:pt x="321" y="314"/>
                </a:cubicBezTo>
                <a:cubicBezTo>
                  <a:pt x="267" y="317"/>
                  <a:pt x="267" y="317"/>
                  <a:pt x="267" y="317"/>
                </a:cubicBezTo>
                <a:cubicBezTo>
                  <a:pt x="271" y="382"/>
                  <a:pt x="271" y="382"/>
                  <a:pt x="271" y="382"/>
                </a:cubicBezTo>
                <a:cubicBezTo>
                  <a:pt x="131" y="382"/>
                  <a:pt x="131" y="382"/>
                  <a:pt x="131" y="382"/>
                </a:cubicBezTo>
                <a:close/>
                <a:moveTo>
                  <a:pt x="172" y="226"/>
                </a:moveTo>
                <a:cubicBezTo>
                  <a:pt x="132" y="196"/>
                  <a:pt x="132" y="196"/>
                  <a:pt x="132" y="196"/>
                </a:cubicBezTo>
                <a:cubicBezTo>
                  <a:pt x="129" y="193"/>
                  <a:pt x="125" y="194"/>
                  <a:pt x="123" y="197"/>
                </a:cubicBezTo>
                <a:cubicBezTo>
                  <a:pt x="123" y="197"/>
                  <a:pt x="123" y="197"/>
                  <a:pt x="123" y="197"/>
                </a:cubicBezTo>
                <a:cubicBezTo>
                  <a:pt x="121" y="201"/>
                  <a:pt x="122" y="205"/>
                  <a:pt x="125" y="208"/>
                </a:cubicBezTo>
                <a:cubicBezTo>
                  <a:pt x="165" y="238"/>
                  <a:pt x="165" y="238"/>
                  <a:pt x="165" y="238"/>
                </a:cubicBezTo>
                <a:cubicBezTo>
                  <a:pt x="168" y="240"/>
                  <a:pt x="172" y="239"/>
                  <a:pt x="174" y="236"/>
                </a:cubicBezTo>
                <a:cubicBezTo>
                  <a:pt x="174" y="236"/>
                  <a:pt x="174" y="236"/>
                  <a:pt x="174" y="236"/>
                </a:cubicBezTo>
                <a:cubicBezTo>
                  <a:pt x="176" y="233"/>
                  <a:pt x="175" y="228"/>
                  <a:pt x="172" y="226"/>
                </a:cubicBezTo>
                <a:close/>
                <a:moveTo>
                  <a:pt x="263" y="136"/>
                </a:moveTo>
                <a:cubicBezTo>
                  <a:pt x="288" y="136"/>
                  <a:pt x="288" y="136"/>
                  <a:pt x="288" y="136"/>
                </a:cubicBezTo>
                <a:cubicBezTo>
                  <a:pt x="288" y="125"/>
                  <a:pt x="288" y="125"/>
                  <a:pt x="288" y="125"/>
                </a:cubicBezTo>
                <a:cubicBezTo>
                  <a:pt x="263" y="125"/>
                  <a:pt x="263" y="125"/>
                  <a:pt x="263" y="125"/>
                </a:cubicBezTo>
                <a:cubicBezTo>
                  <a:pt x="263" y="136"/>
                  <a:pt x="263" y="136"/>
                  <a:pt x="263" y="136"/>
                </a:cubicBezTo>
                <a:close/>
                <a:moveTo>
                  <a:pt x="171" y="70"/>
                </a:moveTo>
                <a:cubicBezTo>
                  <a:pt x="158" y="48"/>
                  <a:pt x="158" y="48"/>
                  <a:pt x="158" y="48"/>
                </a:cubicBezTo>
                <a:cubicBezTo>
                  <a:pt x="148" y="54"/>
                  <a:pt x="148" y="54"/>
                  <a:pt x="148" y="54"/>
                </a:cubicBezTo>
                <a:cubicBezTo>
                  <a:pt x="161" y="76"/>
                  <a:pt x="161" y="76"/>
                  <a:pt x="161" y="76"/>
                </a:cubicBezTo>
                <a:cubicBezTo>
                  <a:pt x="171" y="70"/>
                  <a:pt x="171" y="70"/>
                  <a:pt x="171" y="70"/>
                </a:cubicBezTo>
                <a:close/>
                <a:moveTo>
                  <a:pt x="204" y="64"/>
                </a:moveTo>
                <a:cubicBezTo>
                  <a:pt x="204" y="39"/>
                  <a:pt x="204" y="39"/>
                  <a:pt x="204" y="39"/>
                </a:cubicBezTo>
                <a:cubicBezTo>
                  <a:pt x="193" y="39"/>
                  <a:pt x="193" y="39"/>
                  <a:pt x="193" y="39"/>
                </a:cubicBezTo>
                <a:cubicBezTo>
                  <a:pt x="193" y="64"/>
                  <a:pt x="193" y="64"/>
                  <a:pt x="193" y="64"/>
                </a:cubicBezTo>
                <a:cubicBezTo>
                  <a:pt x="204" y="64"/>
                  <a:pt x="204" y="64"/>
                  <a:pt x="204" y="64"/>
                </a:cubicBezTo>
                <a:close/>
                <a:moveTo>
                  <a:pt x="258" y="103"/>
                </a:moveTo>
                <a:cubicBezTo>
                  <a:pt x="279" y="90"/>
                  <a:pt x="279" y="90"/>
                  <a:pt x="279" y="90"/>
                </a:cubicBezTo>
                <a:cubicBezTo>
                  <a:pt x="274" y="80"/>
                  <a:pt x="274" y="80"/>
                  <a:pt x="274" y="80"/>
                </a:cubicBezTo>
                <a:cubicBezTo>
                  <a:pt x="252" y="93"/>
                  <a:pt x="252" y="93"/>
                  <a:pt x="252" y="93"/>
                </a:cubicBezTo>
                <a:cubicBezTo>
                  <a:pt x="258" y="103"/>
                  <a:pt x="258" y="103"/>
                  <a:pt x="258" y="103"/>
                </a:cubicBezTo>
                <a:close/>
                <a:moveTo>
                  <a:pt x="236" y="76"/>
                </a:moveTo>
                <a:cubicBezTo>
                  <a:pt x="249" y="55"/>
                  <a:pt x="249" y="55"/>
                  <a:pt x="249" y="55"/>
                </a:cubicBezTo>
                <a:cubicBezTo>
                  <a:pt x="239" y="49"/>
                  <a:pt x="239" y="49"/>
                  <a:pt x="239" y="49"/>
                </a:cubicBezTo>
                <a:cubicBezTo>
                  <a:pt x="226" y="71"/>
                  <a:pt x="226" y="71"/>
                  <a:pt x="226" y="71"/>
                </a:cubicBezTo>
                <a:cubicBezTo>
                  <a:pt x="236" y="76"/>
                  <a:pt x="236" y="76"/>
                  <a:pt x="236" y="76"/>
                </a:cubicBezTo>
                <a:close/>
                <a:moveTo>
                  <a:pt x="182" y="209"/>
                </a:moveTo>
                <a:cubicBezTo>
                  <a:pt x="142" y="178"/>
                  <a:pt x="142" y="178"/>
                  <a:pt x="142" y="178"/>
                </a:cubicBezTo>
                <a:cubicBezTo>
                  <a:pt x="139" y="176"/>
                  <a:pt x="135" y="177"/>
                  <a:pt x="133" y="180"/>
                </a:cubicBezTo>
                <a:cubicBezTo>
                  <a:pt x="133" y="180"/>
                  <a:pt x="133" y="180"/>
                  <a:pt x="133" y="180"/>
                </a:cubicBezTo>
                <a:cubicBezTo>
                  <a:pt x="131" y="183"/>
                  <a:pt x="132" y="188"/>
                  <a:pt x="135" y="190"/>
                </a:cubicBezTo>
                <a:cubicBezTo>
                  <a:pt x="175" y="221"/>
                  <a:pt x="175" y="221"/>
                  <a:pt x="175" y="221"/>
                </a:cubicBezTo>
                <a:cubicBezTo>
                  <a:pt x="178" y="223"/>
                  <a:pt x="182" y="222"/>
                  <a:pt x="184" y="219"/>
                </a:cubicBezTo>
                <a:cubicBezTo>
                  <a:pt x="184" y="219"/>
                  <a:pt x="184" y="219"/>
                  <a:pt x="184" y="219"/>
                </a:cubicBezTo>
                <a:cubicBezTo>
                  <a:pt x="186" y="216"/>
                  <a:pt x="185" y="211"/>
                  <a:pt x="182" y="209"/>
                </a:cubicBezTo>
                <a:close/>
                <a:moveTo>
                  <a:pt x="222" y="90"/>
                </a:moveTo>
                <a:cubicBezTo>
                  <a:pt x="198" y="76"/>
                  <a:pt x="169" y="83"/>
                  <a:pt x="157" y="104"/>
                </a:cubicBezTo>
                <a:cubicBezTo>
                  <a:pt x="144" y="126"/>
                  <a:pt x="160" y="151"/>
                  <a:pt x="149" y="174"/>
                </a:cubicBezTo>
                <a:cubicBezTo>
                  <a:pt x="186" y="195"/>
                  <a:pt x="186" y="195"/>
                  <a:pt x="186" y="195"/>
                </a:cubicBezTo>
                <a:cubicBezTo>
                  <a:pt x="200" y="174"/>
                  <a:pt x="229" y="176"/>
                  <a:pt x="242" y="154"/>
                </a:cubicBezTo>
                <a:cubicBezTo>
                  <a:pt x="255" y="132"/>
                  <a:pt x="245" y="104"/>
                  <a:pt x="222" y="90"/>
                </a:cubicBezTo>
                <a:close/>
                <a:moveTo>
                  <a:pt x="129" y="216"/>
                </a:moveTo>
                <a:cubicBezTo>
                  <a:pt x="125" y="224"/>
                  <a:pt x="128" y="233"/>
                  <a:pt x="136" y="238"/>
                </a:cubicBezTo>
                <a:cubicBezTo>
                  <a:pt x="142" y="241"/>
                  <a:pt x="150" y="240"/>
                  <a:pt x="155" y="236"/>
                </a:cubicBezTo>
                <a:lnTo>
                  <a:pt x="129" y="216"/>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45" name="Freeform 8"/>
          <p:cNvSpPr>
            <a:spLocks noEditPoints="1"/>
          </p:cNvSpPr>
          <p:nvPr/>
        </p:nvSpPr>
        <p:spPr bwMode="auto">
          <a:xfrm rot="2925393">
            <a:off x="4281486" y="3983861"/>
            <a:ext cx="315519" cy="541101"/>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70" name="Freeform 7"/>
          <p:cNvSpPr>
            <a:spLocks noEditPoints="1"/>
          </p:cNvSpPr>
          <p:nvPr/>
        </p:nvSpPr>
        <p:spPr bwMode="auto">
          <a:xfrm>
            <a:off x="5715414" y="3997539"/>
            <a:ext cx="583658" cy="491167"/>
          </a:xfrm>
          <a:custGeom>
            <a:avLst/>
            <a:gdLst>
              <a:gd name="T0" fmla="*/ 156 w 192"/>
              <a:gd name="T1" fmla="*/ 17 h 161"/>
              <a:gd name="T2" fmla="*/ 128 w 192"/>
              <a:gd name="T3" fmla="*/ 45 h 161"/>
              <a:gd name="T4" fmla="*/ 64 w 192"/>
              <a:gd name="T5" fmla="*/ 45 h 161"/>
              <a:gd name="T6" fmla="*/ 60 w 192"/>
              <a:gd name="T7" fmla="*/ 29 h 161"/>
              <a:gd name="T8" fmla="*/ 64 w 192"/>
              <a:gd name="T9" fmla="*/ 40 h 161"/>
              <a:gd name="T10" fmla="*/ 70 w 192"/>
              <a:gd name="T11" fmla="*/ 47 h 161"/>
              <a:gd name="T12" fmla="*/ 168 w 192"/>
              <a:gd name="T13" fmla="*/ 109 h 161"/>
              <a:gd name="T14" fmla="*/ 148 w 192"/>
              <a:gd name="T15" fmla="*/ 141 h 161"/>
              <a:gd name="T16" fmla="*/ 168 w 192"/>
              <a:gd name="T17" fmla="*/ 109 h 161"/>
              <a:gd name="T18" fmla="*/ 148 w 192"/>
              <a:gd name="T19" fmla="*/ 81 h 161"/>
              <a:gd name="T20" fmla="*/ 168 w 192"/>
              <a:gd name="T21" fmla="*/ 97 h 161"/>
              <a:gd name="T22" fmla="*/ 136 w 192"/>
              <a:gd name="T23" fmla="*/ 109 h 161"/>
              <a:gd name="T24" fmla="*/ 116 w 192"/>
              <a:gd name="T25" fmla="*/ 141 h 161"/>
              <a:gd name="T26" fmla="*/ 136 w 192"/>
              <a:gd name="T27" fmla="*/ 109 h 161"/>
              <a:gd name="T28" fmla="*/ 116 w 192"/>
              <a:gd name="T29" fmla="*/ 81 h 161"/>
              <a:gd name="T30" fmla="*/ 136 w 192"/>
              <a:gd name="T31" fmla="*/ 97 h 161"/>
              <a:gd name="T32" fmla="*/ 104 w 192"/>
              <a:gd name="T33" fmla="*/ 109 h 161"/>
              <a:gd name="T34" fmla="*/ 84 w 192"/>
              <a:gd name="T35" fmla="*/ 141 h 161"/>
              <a:gd name="T36" fmla="*/ 104 w 192"/>
              <a:gd name="T37" fmla="*/ 109 h 161"/>
              <a:gd name="T38" fmla="*/ 84 w 192"/>
              <a:gd name="T39" fmla="*/ 81 h 161"/>
              <a:gd name="T40" fmla="*/ 104 w 192"/>
              <a:gd name="T41" fmla="*/ 97 h 161"/>
              <a:gd name="T42" fmla="*/ 64 w 192"/>
              <a:gd name="T43" fmla="*/ 25 h 161"/>
              <a:gd name="T44" fmla="*/ 64 w 192"/>
              <a:gd name="T45" fmla="*/ 57 h 161"/>
              <a:gd name="T46" fmla="*/ 64 w 192"/>
              <a:gd name="T47" fmla="*/ 25 h 161"/>
              <a:gd name="T48" fmla="*/ 20 w 192"/>
              <a:gd name="T49" fmla="*/ 109 h 161"/>
              <a:gd name="T50" fmla="*/ 44 w 192"/>
              <a:gd name="T51" fmla="*/ 149 h 161"/>
              <a:gd name="T52" fmla="*/ 40 w 192"/>
              <a:gd name="T53" fmla="*/ 81 h 161"/>
              <a:gd name="T54" fmla="*/ 20 w 192"/>
              <a:gd name="T55" fmla="*/ 97 h 161"/>
              <a:gd name="T56" fmla="*/ 40 w 192"/>
              <a:gd name="T57" fmla="*/ 81 h 161"/>
              <a:gd name="T58" fmla="*/ 72 w 192"/>
              <a:gd name="T59" fmla="*/ 81 h 161"/>
              <a:gd name="T60" fmla="*/ 52 w 192"/>
              <a:gd name="T61" fmla="*/ 97 h 161"/>
              <a:gd name="T62" fmla="*/ 48 w 192"/>
              <a:gd name="T63" fmla="*/ 149 h 161"/>
              <a:gd name="T64" fmla="*/ 72 w 192"/>
              <a:gd name="T65" fmla="*/ 109 h 161"/>
              <a:gd name="T66" fmla="*/ 48 w 192"/>
              <a:gd name="T67" fmla="*/ 149 h 161"/>
              <a:gd name="T68" fmla="*/ 188 w 192"/>
              <a:gd name="T69" fmla="*/ 161 h 161"/>
              <a:gd name="T70" fmla="*/ 4 w 192"/>
              <a:gd name="T71" fmla="*/ 65 h 161"/>
              <a:gd name="T72" fmla="*/ 0 w 192"/>
              <a:gd name="T73" fmla="*/ 61 h 161"/>
              <a:gd name="T74" fmla="*/ 8 w 192"/>
              <a:gd name="T75" fmla="*/ 53 h 161"/>
              <a:gd name="T76" fmla="*/ 123 w 192"/>
              <a:gd name="T77" fmla="*/ 53 h 161"/>
              <a:gd name="T78" fmla="*/ 192 w 192"/>
              <a:gd name="T79" fmla="*/ 53 h 161"/>
              <a:gd name="T80" fmla="*/ 188 w 192"/>
              <a:gd name="T81" fmla="*/ 65 h 1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92" h="161">
                <a:moveTo>
                  <a:pt x="95" y="17"/>
                </a:moveTo>
                <a:cubicBezTo>
                  <a:pt x="156" y="17"/>
                  <a:pt x="156" y="17"/>
                  <a:pt x="156" y="17"/>
                </a:cubicBezTo>
                <a:cubicBezTo>
                  <a:pt x="192" y="45"/>
                  <a:pt x="192" y="45"/>
                  <a:pt x="192" y="45"/>
                </a:cubicBezTo>
                <a:cubicBezTo>
                  <a:pt x="128" y="45"/>
                  <a:pt x="128" y="45"/>
                  <a:pt x="128" y="45"/>
                </a:cubicBezTo>
                <a:lnTo>
                  <a:pt x="95" y="17"/>
                </a:lnTo>
                <a:close/>
                <a:moveTo>
                  <a:pt x="64" y="45"/>
                </a:moveTo>
                <a:cubicBezTo>
                  <a:pt x="60" y="45"/>
                  <a:pt x="60" y="45"/>
                  <a:pt x="60" y="45"/>
                </a:cubicBezTo>
                <a:cubicBezTo>
                  <a:pt x="60" y="29"/>
                  <a:pt x="60" y="29"/>
                  <a:pt x="60" y="29"/>
                </a:cubicBezTo>
                <a:cubicBezTo>
                  <a:pt x="64" y="29"/>
                  <a:pt x="64" y="29"/>
                  <a:pt x="64" y="29"/>
                </a:cubicBezTo>
                <a:cubicBezTo>
                  <a:pt x="64" y="40"/>
                  <a:pt x="64" y="40"/>
                  <a:pt x="64" y="40"/>
                </a:cubicBezTo>
                <a:cubicBezTo>
                  <a:pt x="72" y="44"/>
                  <a:pt x="72" y="44"/>
                  <a:pt x="72" y="44"/>
                </a:cubicBezTo>
                <a:cubicBezTo>
                  <a:pt x="70" y="47"/>
                  <a:pt x="70" y="47"/>
                  <a:pt x="70" y="47"/>
                </a:cubicBezTo>
                <a:lnTo>
                  <a:pt x="64" y="45"/>
                </a:lnTo>
                <a:close/>
                <a:moveTo>
                  <a:pt x="168" y="109"/>
                </a:moveTo>
                <a:cubicBezTo>
                  <a:pt x="148" y="109"/>
                  <a:pt x="148" y="109"/>
                  <a:pt x="148" y="109"/>
                </a:cubicBezTo>
                <a:cubicBezTo>
                  <a:pt x="148" y="141"/>
                  <a:pt x="148" y="141"/>
                  <a:pt x="148" y="141"/>
                </a:cubicBezTo>
                <a:cubicBezTo>
                  <a:pt x="168" y="141"/>
                  <a:pt x="168" y="141"/>
                  <a:pt x="168" y="141"/>
                </a:cubicBezTo>
                <a:lnTo>
                  <a:pt x="168" y="109"/>
                </a:lnTo>
                <a:close/>
                <a:moveTo>
                  <a:pt x="168" y="81"/>
                </a:moveTo>
                <a:cubicBezTo>
                  <a:pt x="148" y="81"/>
                  <a:pt x="148" y="81"/>
                  <a:pt x="148" y="81"/>
                </a:cubicBezTo>
                <a:cubicBezTo>
                  <a:pt x="148" y="97"/>
                  <a:pt x="148" y="97"/>
                  <a:pt x="148" y="97"/>
                </a:cubicBezTo>
                <a:cubicBezTo>
                  <a:pt x="168" y="97"/>
                  <a:pt x="168" y="97"/>
                  <a:pt x="168" y="97"/>
                </a:cubicBezTo>
                <a:lnTo>
                  <a:pt x="168" y="81"/>
                </a:lnTo>
                <a:close/>
                <a:moveTo>
                  <a:pt x="136" y="109"/>
                </a:moveTo>
                <a:cubicBezTo>
                  <a:pt x="116" y="109"/>
                  <a:pt x="116" y="109"/>
                  <a:pt x="116" y="109"/>
                </a:cubicBezTo>
                <a:cubicBezTo>
                  <a:pt x="116" y="141"/>
                  <a:pt x="116" y="141"/>
                  <a:pt x="116" y="141"/>
                </a:cubicBezTo>
                <a:cubicBezTo>
                  <a:pt x="136" y="141"/>
                  <a:pt x="136" y="141"/>
                  <a:pt x="136" y="141"/>
                </a:cubicBezTo>
                <a:lnTo>
                  <a:pt x="136" y="109"/>
                </a:lnTo>
                <a:close/>
                <a:moveTo>
                  <a:pt x="136" y="81"/>
                </a:moveTo>
                <a:cubicBezTo>
                  <a:pt x="116" y="81"/>
                  <a:pt x="116" y="81"/>
                  <a:pt x="116" y="81"/>
                </a:cubicBezTo>
                <a:cubicBezTo>
                  <a:pt x="116" y="97"/>
                  <a:pt x="116" y="97"/>
                  <a:pt x="116" y="97"/>
                </a:cubicBezTo>
                <a:cubicBezTo>
                  <a:pt x="136" y="97"/>
                  <a:pt x="136" y="97"/>
                  <a:pt x="136" y="97"/>
                </a:cubicBezTo>
                <a:lnTo>
                  <a:pt x="136" y="81"/>
                </a:lnTo>
                <a:close/>
                <a:moveTo>
                  <a:pt x="104" y="109"/>
                </a:moveTo>
                <a:cubicBezTo>
                  <a:pt x="84" y="109"/>
                  <a:pt x="84" y="109"/>
                  <a:pt x="84" y="109"/>
                </a:cubicBezTo>
                <a:cubicBezTo>
                  <a:pt x="84" y="141"/>
                  <a:pt x="84" y="141"/>
                  <a:pt x="84" y="141"/>
                </a:cubicBezTo>
                <a:cubicBezTo>
                  <a:pt x="104" y="141"/>
                  <a:pt x="104" y="141"/>
                  <a:pt x="104" y="141"/>
                </a:cubicBezTo>
                <a:lnTo>
                  <a:pt x="104" y="109"/>
                </a:lnTo>
                <a:close/>
                <a:moveTo>
                  <a:pt x="104" y="81"/>
                </a:moveTo>
                <a:cubicBezTo>
                  <a:pt x="84" y="81"/>
                  <a:pt x="84" y="81"/>
                  <a:pt x="84" y="81"/>
                </a:cubicBezTo>
                <a:cubicBezTo>
                  <a:pt x="84" y="97"/>
                  <a:pt x="84" y="97"/>
                  <a:pt x="84" y="97"/>
                </a:cubicBezTo>
                <a:cubicBezTo>
                  <a:pt x="104" y="97"/>
                  <a:pt x="104" y="97"/>
                  <a:pt x="104" y="97"/>
                </a:cubicBezTo>
                <a:lnTo>
                  <a:pt x="104" y="81"/>
                </a:lnTo>
                <a:close/>
                <a:moveTo>
                  <a:pt x="64" y="25"/>
                </a:moveTo>
                <a:cubicBezTo>
                  <a:pt x="55" y="25"/>
                  <a:pt x="48" y="32"/>
                  <a:pt x="48" y="41"/>
                </a:cubicBezTo>
                <a:cubicBezTo>
                  <a:pt x="48" y="49"/>
                  <a:pt x="55" y="57"/>
                  <a:pt x="64" y="57"/>
                </a:cubicBezTo>
                <a:cubicBezTo>
                  <a:pt x="72" y="57"/>
                  <a:pt x="80" y="49"/>
                  <a:pt x="80" y="41"/>
                </a:cubicBezTo>
                <a:cubicBezTo>
                  <a:pt x="80" y="32"/>
                  <a:pt x="72" y="25"/>
                  <a:pt x="64" y="25"/>
                </a:cubicBezTo>
                <a:close/>
                <a:moveTo>
                  <a:pt x="44" y="109"/>
                </a:moveTo>
                <a:cubicBezTo>
                  <a:pt x="20" y="109"/>
                  <a:pt x="20" y="109"/>
                  <a:pt x="20" y="109"/>
                </a:cubicBezTo>
                <a:cubicBezTo>
                  <a:pt x="20" y="149"/>
                  <a:pt x="20" y="149"/>
                  <a:pt x="20" y="149"/>
                </a:cubicBezTo>
                <a:cubicBezTo>
                  <a:pt x="44" y="149"/>
                  <a:pt x="44" y="149"/>
                  <a:pt x="44" y="149"/>
                </a:cubicBezTo>
                <a:lnTo>
                  <a:pt x="44" y="109"/>
                </a:lnTo>
                <a:close/>
                <a:moveTo>
                  <a:pt x="40" y="81"/>
                </a:moveTo>
                <a:cubicBezTo>
                  <a:pt x="20" y="81"/>
                  <a:pt x="20" y="81"/>
                  <a:pt x="20" y="81"/>
                </a:cubicBezTo>
                <a:cubicBezTo>
                  <a:pt x="20" y="97"/>
                  <a:pt x="20" y="97"/>
                  <a:pt x="20" y="97"/>
                </a:cubicBezTo>
                <a:cubicBezTo>
                  <a:pt x="40" y="97"/>
                  <a:pt x="40" y="97"/>
                  <a:pt x="40" y="97"/>
                </a:cubicBezTo>
                <a:lnTo>
                  <a:pt x="40" y="81"/>
                </a:lnTo>
                <a:close/>
                <a:moveTo>
                  <a:pt x="72" y="97"/>
                </a:moveTo>
                <a:cubicBezTo>
                  <a:pt x="72" y="81"/>
                  <a:pt x="72" y="81"/>
                  <a:pt x="72" y="81"/>
                </a:cubicBezTo>
                <a:cubicBezTo>
                  <a:pt x="52" y="81"/>
                  <a:pt x="52" y="81"/>
                  <a:pt x="52" y="81"/>
                </a:cubicBezTo>
                <a:cubicBezTo>
                  <a:pt x="52" y="97"/>
                  <a:pt x="52" y="97"/>
                  <a:pt x="52" y="97"/>
                </a:cubicBezTo>
                <a:lnTo>
                  <a:pt x="72" y="97"/>
                </a:lnTo>
                <a:close/>
                <a:moveTo>
                  <a:pt x="48" y="149"/>
                </a:moveTo>
                <a:cubicBezTo>
                  <a:pt x="72" y="149"/>
                  <a:pt x="72" y="149"/>
                  <a:pt x="72" y="149"/>
                </a:cubicBezTo>
                <a:cubicBezTo>
                  <a:pt x="72" y="109"/>
                  <a:pt x="72" y="109"/>
                  <a:pt x="72" y="109"/>
                </a:cubicBezTo>
                <a:cubicBezTo>
                  <a:pt x="48" y="109"/>
                  <a:pt x="48" y="109"/>
                  <a:pt x="48" y="109"/>
                </a:cubicBezTo>
                <a:lnTo>
                  <a:pt x="48" y="149"/>
                </a:lnTo>
                <a:close/>
                <a:moveTo>
                  <a:pt x="188" y="65"/>
                </a:moveTo>
                <a:cubicBezTo>
                  <a:pt x="188" y="161"/>
                  <a:pt x="188" y="161"/>
                  <a:pt x="188" y="161"/>
                </a:cubicBezTo>
                <a:cubicBezTo>
                  <a:pt x="4" y="161"/>
                  <a:pt x="4" y="161"/>
                  <a:pt x="4" y="161"/>
                </a:cubicBezTo>
                <a:cubicBezTo>
                  <a:pt x="4" y="65"/>
                  <a:pt x="4" y="65"/>
                  <a:pt x="4" y="65"/>
                </a:cubicBezTo>
                <a:cubicBezTo>
                  <a:pt x="0" y="65"/>
                  <a:pt x="0" y="65"/>
                  <a:pt x="0" y="65"/>
                </a:cubicBezTo>
                <a:cubicBezTo>
                  <a:pt x="0" y="61"/>
                  <a:pt x="0" y="61"/>
                  <a:pt x="0" y="61"/>
                </a:cubicBezTo>
                <a:cubicBezTo>
                  <a:pt x="0" y="53"/>
                  <a:pt x="0" y="53"/>
                  <a:pt x="0" y="53"/>
                </a:cubicBezTo>
                <a:cubicBezTo>
                  <a:pt x="8" y="53"/>
                  <a:pt x="8" y="53"/>
                  <a:pt x="8" y="53"/>
                </a:cubicBezTo>
                <a:cubicBezTo>
                  <a:pt x="26" y="37"/>
                  <a:pt x="63" y="2"/>
                  <a:pt x="63" y="1"/>
                </a:cubicBezTo>
                <a:cubicBezTo>
                  <a:pt x="63" y="0"/>
                  <a:pt x="104" y="36"/>
                  <a:pt x="123" y="53"/>
                </a:cubicBezTo>
                <a:cubicBezTo>
                  <a:pt x="180" y="53"/>
                  <a:pt x="180" y="53"/>
                  <a:pt x="180" y="53"/>
                </a:cubicBezTo>
                <a:cubicBezTo>
                  <a:pt x="192" y="53"/>
                  <a:pt x="192" y="53"/>
                  <a:pt x="192" y="53"/>
                </a:cubicBezTo>
                <a:cubicBezTo>
                  <a:pt x="192" y="65"/>
                  <a:pt x="192" y="65"/>
                  <a:pt x="192" y="65"/>
                </a:cubicBezTo>
                <a:lnTo>
                  <a:pt x="188" y="65"/>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71" name="Freeform 11"/>
          <p:cNvSpPr>
            <a:spLocks noEditPoints="1"/>
          </p:cNvSpPr>
          <p:nvPr/>
        </p:nvSpPr>
        <p:spPr bwMode="auto">
          <a:xfrm>
            <a:off x="7284798" y="3973472"/>
            <a:ext cx="682960" cy="537006"/>
          </a:xfrm>
          <a:custGeom>
            <a:avLst/>
            <a:gdLst>
              <a:gd name="T0" fmla="*/ 186 w 390"/>
              <a:gd name="T1" fmla="*/ 267 h 306"/>
              <a:gd name="T2" fmla="*/ 187 w 390"/>
              <a:gd name="T3" fmla="*/ 305 h 306"/>
              <a:gd name="T4" fmla="*/ 154 w 390"/>
              <a:gd name="T5" fmla="*/ 287 h 306"/>
              <a:gd name="T6" fmla="*/ 137 w 390"/>
              <a:gd name="T7" fmla="*/ 208 h 306"/>
              <a:gd name="T8" fmla="*/ 124 w 390"/>
              <a:gd name="T9" fmla="*/ 266 h 306"/>
              <a:gd name="T10" fmla="*/ 108 w 390"/>
              <a:gd name="T11" fmla="*/ 190 h 306"/>
              <a:gd name="T12" fmla="*/ 42 w 390"/>
              <a:gd name="T13" fmla="*/ 210 h 306"/>
              <a:gd name="T14" fmla="*/ 25 w 390"/>
              <a:gd name="T15" fmla="*/ 135 h 306"/>
              <a:gd name="T16" fmla="*/ 11 w 390"/>
              <a:gd name="T17" fmla="*/ 188 h 306"/>
              <a:gd name="T18" fmla="*/ 0 w 390"/>
              <a:gd name="T19" fmla="*/ 154 h 306"/>
              <a:gd name="T20" fmla="*/ 20 w 390"/>
              <a:gd name="T21" fmla="*/ 116 h 306"/>
              <a:gd name="T22" fmla="*/ 189 w 390"/>
              <a:gd name="T23" fmla="*/ 229 h 306"/>
              <a:gd name="T24" fmla="*/ 192 w 390"/>
              <a:gd name="T25" fmla="*/ 240 h 306"/>
              <a:gd name="T26" fmla="*/ 121 w 390"/>
              <a:gd name="T27" fmla="*/ 87 h 306"/>
              <a:gd name="T28" fmla="*/ 131 w 390"/>
              <a:gd name="T29" fmla="*/ 125 h 306"/>
              <a:gd name="T30" fmla="*/ 198 w 390"/>
              <a:gd name="T31" fmla="*/ 115 h 306"/>
              <a:gd name="T32" fmla="*/ 188 w 390"/>
              <a:gd name="T33" fmla="*/ 77 h 306"/>
              <a:gd name="T34" fmla="*/ 327 w 390"/>
              <a:gd name="T35" fmla="*/ 54 h 306"/>
              <a:gd name="T36" fmla="*/ 298 w 390"/>
              <a:gd name="T37" fmla="*/ 5 h 306"/>
              <a:gd name="T38" fmla="*/ 327 w 390"/>
              <a:gd name="T39" fmla="*/ 54 h 306"/>
              <a:gd name="T40" fmla="*/ 126 w 390"/>
              <a:gd name="T41" fmla="*/ 0 h 306"/>
              <a:gd name="T42" fmla="*/ 140 w 390"/>
              <a:gd name="T43" fmla="*/ 54 h 306"/>
              <a:gd name="T44" fmla="*/ 305 w 390"/>
              <a:gd name="T45" fmla="*/ 77 h 306"/>
              <a:gd name="T46" fmla="*/ 238 w 390"/>
              <a:gd name="T47" fmla="*/ 87 h 306"/>
              <a:gd name="T48" fmla="*/ 248 w 390"/>
              <a:gd name="T49" fmla="*/ 125 h 306"/>
              <a:gd name="T50" fmla="*/ 315 w 390"/>
              <a:gd name="T51" fmla="*/ 115 h 306"/>
              <a:gd name="T52" fmla="*/ 305 w 390"/>
              <a:gd name="T53" fmla="*/ 77 h 306"/>
              <a:gd name="T54" fmla="*/ 209 w 390"/>
              <a:gd name="T55" fmla="*/ 62 h 306"/>
              <a:gd name="T56" fmla="*/ 201 w 390"/>
              <a:gd name="T57" fmla="*/ 62 h 306"/>
              <a:gd name="T58" fmla="*/ 107 w 390"/>
              <a:gd name="T59" fmla="*/ 121 h 306"/>
              <a:gd name="T60" fmla="*/ 192 w 390"/>
              <a:gd name="T61" fmla="*/ 140 h 306"/>
              <a:gd name="T62" fmla="*/ 225 w 390"/>
              <a:gd name="T63" fmla="*/ 121 h 306"/>
              <a:gd name="T64" fmla="*/ 309 w 390"/>
              <a:gd name="T65" fmla="*/ 140 h 306"/>
              <a:gd name="T66" fmla="*/ 329 w 390"/>
              <a:gd name="T67" fmla="*/ 62 h 306"/>
              <a:gd name="T68" fmla="*/ 227 w 390"/>
              <a:gd name="T69" fmla="*/ 62 h 306"/>
              <a:gd name="T70" fmla="*/ 209 w 390"/>
              <a:gd name="T71" fmla="*/ 62 h 306"/>
              <a:gd name="T72" fmla="*/ 196 w 390"/>
              <a:gd name="T73" fmla="*/ 294 h 306"/>
              <a:gd name="T74" fmla="*/ 376 w 390"/>
              <a:gd name="T75" fmla="*/ 219 h 306"/>
              <a:gd name="T76" fmla="*/ 384 w 390"/>
              <a:gd name="T77" fmla="*/ 235 h 306"/>
              <a:gd name="T78" fmla="*/ 200 w 390"/>
              <a:gd name="T79" fmla="*/ 257 h 306"/>
              <a:gd name="T80" fmla="*/ 378 w 390"/>
              <a:gd name="T81" fmla="*/ 191 h 306"/>
              <a:gd name="T82" fmla="*/ 198 w 390"/>
              <a:gd name="T83" fmla="*/ 252 h 306"/>
              <a:gd name="T84" fmla="*/ 200 w 390"/>
              <a:gd name="T85" fmla="*/ 257 h 306"/>
              <a:gd name="T86" fmla="*/ 203 w 390"/>
              <a:gd name="T87" fmla="*/ 222 h 306"/>
              <a:gd name="T88" fmla="*/ 375 w 390"/>
              <a:gd name="T89" fmla="*/ 163 h 306"/>
              <a:gd name="T90" fmla="*/ 376 w 390"/>
              <a:gd name="T91" fmla="*/ 147 h 306"/>
              <a:gd name="T92" fmla="*/ 340 w 390"/>
              <a:gd name="T93" fmla="*/ 126 h 306"/>
              <a:gd name="T94" fmla="*/ 351 w 390"/>
              <a:gd name="T95" fmla="*/ 152 h 306"/>
              <a:gd name="T96" fmla="*/ 122 w 390"/>
              <a:gd name="T97" fmla="*/ 152 h 306"/>
              <a:gd name="T98" fmla="*/ 121 w 390"/>
              <a:gd name="T99" fmla="*/ 152 h 306"/>
              <a:gd name="T100" fmla="*/ 95 w 390"/>
              <a:gd name="T101" fmla="*/ 90 h 306"/>
              <a:gd name="T102" fmla="*/ 28 w 390"/>
              <a:gd name="T103" fmla="*/ 94 h 306"/>
              <a:gd name="T104" fmla="*/ 26 w 390"/>
              <a:gd name="T105" fmla="*/ 110 h 306"/>
              <a:gd name="T106" fmla="*/ 194 w 390"/>
              <a:gd name="T107" fmla="*/ 222 h 306"/>
              <a:gd name="T108" fmla="*/ 197 w 390"/>
              <a:gd name="T109" fmla="*/ 36 h 306"/>
              <a:gd name="T110" fmla="*/ 227 w 390"/>
              <a:gd name="T111" fmla="*/ 50 h 306"/>
              <a:gd name="T112" fmla="*/ 183 w 390"/>
              <a:gd name="T113" fmla="*/ 50 h 306"/>
              <a:gd name="T114" fmla="*/ 156 w 390"/>
              <a:gd name="T115" fmla="*/ 50 h 306"/>
              <a:gd name="T116" fmla="*/ 303 w 390"/>
              <a:gd name="T117" fmla="*/ 100 h 306"/>
              <a:gd name="T118" fmla="*/ 300 w 390"/>
              <a:gd name="T119" fmla="*/ 113 h 306"/>
              <a:gd name="T120" fmla="*/ 254 w 390"/>
              <a:gd name="T121" fmla="*/ 89 h 3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90" h="306">
                <a:moveTo>
                  <a:pt x="192" y="240"/>
                </a:moveTo>
                <a:cubicBezTo>
                  <a:pt x="187" y="249"/>
                  <a:pt x="185" y="258"/>
                  <a:pt x="186" y="267"/>
                </a:cubicBezTo>
                <a:cubicBezTo>
                  <a:pt x="186" y="275"/>
                  <a:pt x="189" y="284"/>
                  <a:pt x="192" y="293"/>
                </a:cubicBezTo>
                <a:cubicBezTo>
                  <a:pt x="194" y="298"/>
                  <a:pt x="192" y="303"/>
                  <a:pt x="187" y="305"/>
                </a:cubicBezTo>
                <a:cubicBezTo>
                  <a:pt x="184" y="306"/>
                  <a:pt x="181" y="305"/>
                  <a:pt x="178" y="304"/>
                </a:cubicBezTo>
                <a:cubicBezTo>
                  <a:pt x="154" y="287"/>
                  <a:pt x="154" y="287"/>
                  <a:pt x="154" y="287"/>
                </a:cubicBezTo>
                <a:cubicBezTo>
                  <a:pt x="148" y="263"/>
                  <a:pt x="147" y="241"/>
                  <a:pt x="155" y="220"/>
                </a:cubicBezTo>
                <a:cubicBezTo>
                  <a:pt x="137" y="208"/>
                  <a:pt x="137" y="208"/>
                  <a:pt x="137" y="208"/>
                </a:cubicBezTo>
                <a:cubicBezTo>
                  <a:pt x="125" y="229"/>
                  <a:pt x="127" y="257"/>
                  <a:pt x="132" y="272"/>
                </a:cubicBezTo>
                <a:cubicBezTo>
                  <a:pt x="124" y="266"/>
                  <a:pt x="124" y="266"/>
                  <a:pt x="124" y="266"/>
                </a:cubicBezTo>
                <a:cubicBezTo>
                  <a:pt x="116" y="251"/>
                  <a:pt x="118" y="224"/>
                  <a:pt x="126" y="201"/>
                </a:cubicBezTo>
                <a:cubicBezTo>
                  <a:pt x="108" y="190"/>
                  <a:pt x="108" y="190"/>
                  <a:pt x="108" y="190"/>
                </a:cubicBezTo>
                <a:cubicBezTo>
                  <a:pt x="96" y="216"/>
                  <a:pt x="98" y="238"/>
                  <a:pt x="103" y="252"/>
                </a:cubicBezTo>
                <a:cubicBezTo>
                  <a:pt x="42" y="210"/>
                  <a:pt x="42" y="210"/>
                  <a:pt x="42" y="210"/>
                </a:cubicBezTo>
                <a:cubicBezTo>
                  <a:pt x="37" y="187"/>
                  <a:pt x="36" y="166"/>
                  <a:pt x="44" y="147"/>
                </a:cubicBezTo>
                <a:cubicBezTo>
                  <a:pt x="25" y="135"/>
                  <a:pt x="25" y="135"/>
                  <a:pt x="25" y="135"/>
                </a:cubicBezTo>
                <a:cubicBezTo>
                  <a:pt x="12" y="162"/>
                  <a:pt x="20" y="185"/>
                  <a:pt x="27" y="199"/>
                </a:cubicBezTo>
                <a:cubicBezTo>
                  <a:pt x="11" y="188"/>
                  <a:pt x="11" y="188"/>
                  <a:pt x="11" y="188"/>
                </a:cubicBezTo>
                <a:cubicBezTo>
                  <a:pt x="10" y="187"/>
                  <a:pt x="9" y="186"/>
                  <a:pt x="8" y="184"/>
                </a:cubicBezTo>
                <a:cubicBezTo>
                  <a:pt x="4" y="175"/>
                  <a:pt x="1" y="165"/>
                  <a:pt x="0" y="154"/>
                </a:cubicBezTo>
                <a:cubicBezTo>
                  <a:pt x="0" y="143"/>
                  <a:pt x="2" y="132"/>
                  <a:pt x="8" y="120"/>
                </a:cubicBezTo>
                <a:cubicBezTo>
                  <a:pt x="10" y="115"/>
                  <a:pt x="15" y="113"/>
                  <a:pt x="20" y="116"/>
                </a:cubicBezTo>
                <a:cubicBezTo>
                  <a:pt x="20" y="116"/>
                  <a:pt x="21" y="116"/>
                  <a:pt x="21" y="116"/>
                </a:cubicBezTo>
                <a:cubicBezTo>
                  <a:pt x="189" y="229"/>
                  <a:pt x="189" y="229"/>
                  <a:pt x="189" y="229"/>
                </a:cubicBezTo>
                <a:cubicBezTo>
                  <a:pt x="192" y="231"/>
                  <a:pt x="194" y="236"/>
                  <a:pt x="192" y="240"/>
                </a:cubicBezTo>
                <a:cubicBezTo>
                  <a:pt x="192" y="240"/>
                  <a:pt x="192" y="240"/>
                  <a:pt x="192" y="240"/>
                </a:cubicBezTo>
                <a:close/>
                <a:moveTo>
                  <a:pt x="131" y="77"/>
                </a:moveTo>
                <a:cubicBezTo>
                  <a:pt x="121" y="87"/>
                  <a:pt x="121" y="87"/>
                  <a:pt x="121" y="87"/>
                </a:cubicBezTo>
                <a:cubicBezTo>
                  <a:pt x="121" y="115"/>
                  <a:pt x="121" y="115"/>
                  <a:pt x="121" y="115"/>
                </a:cubicBezTo>
                <a:cubicBezTo>
                  <a:pt x="131" y="125"/>
                  <a:pt x="131" y="125"/>
                  <a:pt x="131" y="125"/>
                </a:cubicBezTo>
                <a:cubicBezTo>
                  <a:pt x="188" y="125"/>
                  <a:pt x="188" y="125"/>
                  <a:pt x="188" y="125"/>
                </a:cubicBezTo>
                <a:cubicBezTo>
                  <a:pt x="198" y="115"/>
                  <a:pt x="198" y="115"/>
                  <a:pt x="198" y="115"/>
                </a:cubicBezTo>
                <a:cubicBezTo>
                  <a:pt x="198" y="87"/>
                  <a:pt x="198" y="87"/>
                  <a:pt x="198" y="87"/>
                </a:cubicBezTo>
                <a:cubicBezTo>
                  <a:pt x="188" y="77"/>
                  <a:pt x="188" y="77"/>
                  <a:pt x="188" y="77"/>
                </a:cubicBezTo>
                <a:cubicBezTo>
                  <a:pt x="131" y="77"/>
                  <a:pt x="131" y="77"/>
                  <a:pt x="131" y="77"/>
                </a:cubicBezTo>
                <a:close/>
                <a:moveTo>
                  <a:pt x="327" y="54"/>
                </a:moveTo>
                <a:cubicBezTo>
                  <a:pt x="309" y="0"/>
                  <a:pt x="309" y="0"/>
                  <a:pt x="309" y="0"/>
                </a:cubicBezTo>
                <a:cubicBezTo>
                  <a:pt x="298" y="5"/>
                  <a:pt x="298" y="5"/>
                  <a:pt x="298" y="5"/>
                </a:cubicBezTo>
                <a:cubicBezTo>
                  <a:pt x="295" y="54"/>
                  <a:pt x="295" y="54"/>
                  <a:pt x="295" y="54"/>
                </a:cubicBezTo>
                <a:cubicBezTo>
                  <a:pt x="327" y="54"/>
                  <a:pt x="327" y="54"/>
                  <a:pt x="327" y="54"/>
                </a:cubicBezTo>
                <a:close/>
                <a:moveTo>
                  <a:pt x="107" y="54"/>
                </a:moveTo>
                <a:cubicBezTo>
                  <a:pt x="126" y="0"/>
                  <a:pt x="126" y="0"/>
                  <a:pt x="126" y="0"/>
                </a:cubicBezTo>
                <a:cubicBezTo>
                  <a:pt x="137" y="5"/>
                  <a:pt x="137" y="5"/>
                  <a:pt x="137" y="5"/>
                </a:cubicBezTo>
                <a:cubicBezTo>
                  <a:pt x="140" y="54"/>
                  <a:pt x="140" y="54"/>
                  <a:pt x="140" y="54"/>
                </a:cubicBezTo>
                <a:cubicBezTo>
                  <a:pt x="107" y="54"/>
                  <a:pt x="107" y="54"/>
                  <a:pt x="107" y="54"/>
                </a:cubicBezTo>
                <a:close/>
                <a:moveTo>
                  <a:pt x="305" y="77"/>
                </a:moveTo>
                <a:cubicBezTo>
                  <a:pt x="248" y="77"/>
                  <a:pt x="248" y="77"/>
                  <a:pt x="248" y="77"/>
                </a:cubicBezTo>
                <a:cubicBezTo>
                  <a:pt x="238" y="87"/>
                  <a:pt x="238" y="87"/>
                  <a:pt x="238" y="87"/>
                </a:cubicBezTo>
                <a:cubicBezTo>
                  <a:pt x="238" y="115"/>
                  <a:pt x="238" y="115"/>
                  <a:pt x="238" y="115"/>
                </a:cubicBezTo>
                <a:cubicBezTo>
                  <a:pt x="248" y="125"/>
                  <a:pt x="248" y="125"/>
                  <a:pt x="248" y="125"/>
                </a:cubicBezTo>
                <a:cubicBezTo>
                  <a:pt x="305" y="125"/>
                  <a:pt x="305" y="125"/>
                  <a:pt x="305" y="125"/>
                </a:cubicBezTo>
                <a:cubicBezTo>
                  <a:pt x="315" y="115"/>
                  <a:pt x="315" y="115"/>
                  <a:pt x="315" y="115"/>
                </a:cubicBezTo>
                <a:cubicBezTo>
                  <a:pt x="315" y="87"/>
                  <a:pt x="315" y="87"/>
                  <a:pt x="315" y="87"/>
                </a:cubicBezTo>
                <a:cubicBezTo>
                  <a:pt x="305" y="77"/>
                  <a:pt x="305" y="77"/>
                  <a:pt x="305" y="77"/>
                </a:cubicBezTo>
                <a:close/>
                <a:moveTo>
                  <a:pt x="209" y="62"/>
                </a:moveTo>
                <a:cubicBezTo>
                  <a:pt x="209" y="62"/>
                  <a:pt x="209" y="62"/>
                  <a:pt x="209" y="62"/>
                </a:cubicBezTo>
                <a:cubicBezTo>
                  <a:pt x="201" y="62"/>
                  <a:pt x="201" y="62"/>
                  <a:pt x="201" y="62"/>
                </a:cubicBezTo>
                <a:cubicBezTo>
                  <a:pt x="201" y="62"/>
                  <a:pt x="201" y="62"/>
                  <a:pt x="201" y="62"/>
                </a:cubicBezTo>
                <a:cubicBezTo>
                  <a:pt x="107" y="62"/>
                  <a:pt x="107" y="62"/>
                  <a:pt x="107" y="62"/>
                </a:cubicBezTo>
                <a:cubicBezTo>
                  <a:pt x="107" y="121"/>
                  <a:pt x="107" y="121"/>
                  <a:pt x="107" y="121"/>
                </a:cubicBezTo>
                <a:cubicBezTo>
                  <a:pt x="127" y="140"/>
                  <a:pt x="127" y="140"/>
                  <a:pt x="127" y="140"/>
                </a:cubicBezTo>
                <a:cubicBezTo>
                  <a:pt x="192" y="140"/>
                  <a:pt x="192" y="140"/>
                  <a:pt x="192" y="140"/>
                </a:cubicBezTo>
                <a:cubicBezTo>
                  <a:pt x="211" y="121"/>
                  <a:pt x="211" y="121"/>
                  <a:pt x="211" y="121"/>
                </a:cubicBezTo>
                <a:cubicBezTo>
                  <a:pt x="225" y="121"/>
                  <a:pt x="225" y="121"/>
                  <a:pt x="225" y="121"/>
                </a:cubicBezTo>
                <a:cubicBezTo>
                  <a:pt x="244" y="140"/>
                  <a:pt x="244" y="140"/>
                  <a:pt x="244" y="140"/>
                </a:cubicBezTo>
                <a:cubicBezTo>
                  <a:pt x="309" y="140"/>
                  <a:pt x="309" y="140"/>
                  <a:pt x="309" y="140"/>
                </a:cubicBezTo>
                <a:cubicBezTo>
                  <a:pt x="329" y="121"/>
                  <a:pt x="329" y="121"/>
                  <a:pt x="329" y="121"/>
                </a:cubicBezTo>
                <a:cubicBezTo>
                  <a:pt x="329" y="62"/>
                  <a:pt x="329" y="62"/>
                  <a:pt x="329" y="62"/>
                </a:cubicBezTo>
                <a:cubicBezTo>
                  <a:pt x="227" y="62"/>
                  <a:pt x="227" y="62"/>
                  <a:pt x="227" y="62"/>
                </a:cubicBezTo>
                <a:cubicBezTo>
                  <a:pt x="227" y="62"/>
                  <a:pt x="227" y="62"/>
                  <a:pt x="227" y="62"/>
                </a:cubicBezTo>
                <a:cubicBezTo>
                  <a:pt x="218" y="62"/>
                  <a:pt x="218" y="62"/>
                  <a:pt x="218" y="62"/>
                </a:cubicBezTo>
                <a:cubicBezTo>
                  <a:pt x="209" y="62"/>
                  <a:pt x="209" y="62"/>
                  <a:pt x="209" y="62"/>
                </a:cubicBezTo>
                <a:close/>
                <a:moveTo>
                  <a:pt x="208" y="298"/>
                </a:moveTo>
                <a:cubicBezTo>
                  <a:pt x="204" y="300"/>
                  <a:pt x="198" y="298"/>
                  <a:pt x="196" y="294"/>
                </a:cubicBezTo>
                <a:cubicBezTo>
                  <a:pt x="194" y="289"/>
                  <a:pt x="196" y="284"/>
                  <a:pt x="200" y="282"/>
                </a:cubicBezTo>
                <a:cubicBezTo>
                  <a:pt x="376" y="219"/>
                  <a:pt x="376" y="219"/>
                  <a:pt x="376" y="219"/>
                </a:cubicBezTo>
                <a:cubicBezTo>
                  <a:pt x="381" y="217"/>
                  <a:pt x="386" y="219"/>
                  <a:pt x="388" y="223"/>
                </a:cubicBezTo>
                <a:cubicBezTo>
                  <a:pt x="390" y="228"/>
                  <a:pt x="389" y="233"/>
                  <a:pt x="384" y="235"/>
                </a:cubicBezTo>
                <a:cubicBezTo>
                  <a:pt x="208" y="298"/>
                  <a:pt x="208" y="298"/>
                  <a:pt x="208" y="298"/>
                </a:cubicBezTo>
                <a:close/>
                <a:moveTo>
                  <a:pt x="200" y="257"/>
                </a:moveTo>
                <a:cubicBezTo>
                  <a:pt x="376" y="195"/>
                  <a:pt x="376" y="195"/>
                  <a:pt x="376" y="195"/>
                </a:cubicBezTo>
                <a:cubicBezTo>
                  <a:pt x="378" y="194"/>
                  <a:pt x="378" y="192"/>
                  <a:pt x="378" y="191"/>
                </a:cubicBezTo>
                <a:cubicBezTo>
                  <a:pt x="377" y="189"/>
                  <a:pt x="375" y="189"/>
                  <a:pt x="374" y="189"/>
                </a:cubicBezTo>
                <a:cubicBezTo>
                  <a:pt x="198" y="252"/>
                  <a:pt x="198" y="252"/>
                  <a:pt x="198" y="252"/>
                </a:cubicBezTo>
                <a:cubicBezTo>
                  <a:pt x="196" y="253"/>
                  <a:pt x="196" y="254"/>
                  <a:pt x="196" y="256"/>
                </a:cubicBezTo>
                <a:cubicBezTo>
                  <a:pt x="197" y="257"/>
                  <a:pt x="199" y="258"/>
                  <a:pt x="200" y="257"/>
                </a:cubicBezTo>
                <a:close/>
                <a:moveTo>
                  <a:pt x="194" y="222"/>
                </a:moveTo>
                <a:cubicBezTo>
                  <a:pt x="197" y="224"/>
                  <a:pt x="200" y="224"/>
                  <a:pt x="203" y="222"/>
                </a:cubicBezTo>
                <a:cubicBezTo>
                  <a:pt x="203" y="222"/>
                  <a:pt x="203" y="222"/>
                  <a:pt x="203" y="222"/>
                </a:cubicBezTo>
                <a:cubicBezTo>
                  <a:pt x="375" y="163"/>
                  <a:pt x="375" y="163"/>
                  <a:pt x="375" y="163"/>
                </a:cubicBezTo>
                <a:cubicBezTo>
                  <a:pt x="380" y="161"/>
                  <a:pt x="382" y="155"/>
                  <a:pt x="379" y="151"/>
                </a:cubicBezTo>
                <a:cubicBezTo>
                  <a:pt x="379" y="149"/>
                  <a:pt x="377" y="148"/>
                  <a:pt x="376" y="147"/>
                </a:cubicBezTo>
                <a:cubicBezTo>
                  <a:pt x="340" y="124"/>
                  <a:pt x="340" y="124"/>
                  <a:pt x="340" y="124"/>
                </a:cubicBezTo>
                <a:cubicBezTo>
                  <a:pt x="340" y="126"/>
                  <a:pt x="340" y="126"/>
                  <a:pt x="340" y="126"/>
                </a:cubicBezTo>
                <a:cubicBezTo>
                  <a:pt x="328" y="138"/>
                  <a:pt x="328" y="138"/>
                  <a:pt x="328" y="138"/>
                </a:cubicBezTo>
                <a:cubicBezTo>
                  <a:pt x="351" y="152"/>
                  <a:pt x="351" y="152"/>
                  <a:pt x="351" y="152"/>
                </a:cubicBezTo>
                <a:cubicBezTo>
                  <a:pt x="200" y="204"/>
                  <a:pt x="200" y="204"/>
                  <a:pt x="200" y="204"/>
                </a:cubicBezTo>
                <a:cubicBezTo>
                  <a:pt x="122" y="152"/>
                  <a:pt x="122" y="152"/>
                  <a:pt x="122" y="152"/>
                </a:cubicBezTo>
                <a:cubicBezTo>
                  <a:pt x="122" y="152"/>
                  <a:pt x="122" y="152"/>
                  <a:pt x="122" y="152"/>
                </a:cubicBezTo>
                <a:cubicBezTo>
                  <a:pt x="121" y="152"/>
                  <a:pt x="121" y="152"/>
                  <a:pt x="121" y="152"/>
                </a:cubicBezTo>
                <a:cubicBezTo>
                  <a:pt x="51" y="105"/>
                  <a:pt x="51" y="105"/>
                  <a:pt x="51" y="105"/>
                </a:cubicBezTo>
                <a:cubicBezTo>
                  <a:pt x="95" y="90"/>
                  <a:pt x="95" y="90"/>
                  <a:pt x="95" y="90"/>
                </a:cubicBezTo>
                <a:cubicBezTo>
                  <a:pt x="95" y="71"/>
                  <a:pt x="95" y="71"/>
                  <a:pt x="95" y="71"/>
                </a:cubicBezTo>
                <a:cubicBezTo>
                  <a:pt x="28" y="94"/>
                  <a:pt x="28" y="94"/>
                  <a:pt x="28" y="94"/>
                </a:cubicBezTo>
                <a:cubicBezTo>
                  <a:pt x="23" y="96"/>
                  <a:pt x="21" y="101"/>
                  <a:pt x="23" y="106"/>
                </a:cubicBezTo>
                <a:cubicBezTo>
                  <a:pt x="24" y="107"/>
                  <a:pt x="25" y="109"/>
                  <a:pt x="26" y="110"/>
                </a:cubicBezTo>
                <a:cubicBezTo>
                  <a:pt x="26" y="110"/>
                  <a:pt x="26" y="110"/>
                  <a:pt x="26" y="110"/>
                </a:cubicBezTo>
                <a:cubicBezTo>
                  <a:pt x="194" y="222"/>
                  <a:pt x="194" y="222"/>
                  <a:pt x="194" y="222"/>
                </a:cubicBezTo>
                <a:close/>
                <a:moveTo>
                  <a:pt x="156" y="50"/>
                </a:moveTo>
                <a:cubicBezTo>
                  <a:pt x="197" y="36"/>
                  <a:pt x="197" y="36"/>
                  <a:pt x="197" y="36"/>
                </a:cubicBezTo>
                <a:cubicBezTo>
                  <a:pt x="200" y="35"/>
                  <a:pt x="203" y="35"/>
                  <a:pt x="206" y="37"/>
                </a:cubicBezTo>
                <a:cubicBezTo>
                  <a:pt x="227" y="50"/>
                  <a:pt x="227" y="50"/>
                  <a:pt x="227" y="50"/>
                </a:cubicBezTo>
                <a:cubicBezTo>
                  <a:pt x="218" y="50"/>
                  <a:pt x="218" y="50"/>
                  <a:pt x="218" y="50"/>
                </a:cubicBezTo>
                <a:cubicBezTo>
                  <a:pt x="183" y="50"/>
                  <a:pt x="183" y="50"/>
                  <a:pt x="183" y="50"/>
                </a:cubicBezTo>
                <a:cubicBezTo>
                  <a:pt x="183" y="50"/>
                  <a:pt x="183" y="50"/>
                  <a:pt x="183" y="50"/>
                </a:cubicBezTo>
                <a:cubicBezTo>
                  <a:pt x="156" y="50"/>
                  <a:pt x="156" y="50"/>
                  <a:pt x="156" y="50"/>
                </a:cubicBezTo>
                <a:close/>
                <a:moveTo>
                  <a:pt x="287" y="89"/>
                </a:moveTo>
                <a:cubicBezTo>
                  <a:pt x="303" y="100"/>
                  <a:pt x="303" y="100"/>
                  <a:pt x="303" y="100"/>
                </a:cubicBezTo>
                <a:cubicBezTo>
                  <a:pt x="303" y="110"/>
                  <a:pt x="303" y="110"/>
                  <a:pt x="303" y="110"/>
                </a:cubicBezTo>
                <a:cubicBezTo>
                  <a:pt x="300" y="113"/>
                  <a:pt x="300" y="113"/>
                  <a:pt x="300" y="113"/>
                </a:cubicBezTo>
                <a:cubicBezTo>
                  <a:pt x="291" y="113"/>
                  <a:pt x="291" y="113"/>
                  <a:pt x="291" y="113"/>
                </a:cubicBezTo>
                <a:cubicBezTo>
                  <a:pt x="254" y="89"/>
                  <a:pt x="254" y="89"/>
                  <a:pt x="254" y="89"/>
                </a:cubicBezTo>
                <a:lnTo>
                  <a:pt x="287" y="89"/>
                </a:lnTo>
                <a:close/>
              </a:path>
            </a:pathLst>
          </a:custGeom>
          <a:solidFill>
            <a:schemeClr val="bg1"/>
          </a:solidFill>
          <a:ln>
            <a:noFill/>
          </a:ln>
        </p:spPr>
        <p:txBody>
          <a:bodyPr vert="horz" wrap="square" lIns="91461" tIns="45731" rIns="91461" bIns="45731" numCol="1" anchor="t" anchorCtr="0" compatLnSpc="1"/>
          <a:lstStyle/>
          <a:p>
            <a:endParaRPr lang="zh-CN" altLang="en-US"/>
          </a:p>
        </p:txBody>
      </p:sp>
      <p:sp>
        <p:nvSpPr>
          <p:cNvPr id="72" name="Freeform 12"/>
          <p:cNvSpPr>
            <a:spLocks noEditPoints="1"/>
          </p:cNvSpPr>
          <p:nvPr/>
        </p:nvSpPr>
        <p:spPr bwMode="auto">
          <a:xfrm>
            <a:off x="8902178" y="3935218"/>
            <a:ext cx="530956" cy="613517"/>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lstStyle/>
          <a:p>
            <a:endParaRPr lang="zh-CN" altLang="en-US"/>
          </a:p>
        </p:txBody>
      </p:sp>
      <p:sp>
        <p:nvSpPr>
          <p:cNvPr id="3" name="矩形 2"/>
          <p:cNvSpPr/>
          <p:nvPr/>
        </p:nvSpPr>
        <p:spPr>
          <a:xfrm>
            <a:off x="10251487" y="4949776"/>
            <a:ext cx="1014095" cy="368300"/>
          </a:xfrm>
          <a:prstGeom prst="rect">
            <a:avLst/>
          </a:prstGeom>
        </p:spPr>
        <p:txBody>
          <a:bodyPr wrap="none">
            <a:spAutoFit/>
          </a:bodyPr>
          <a:p>
            <a:pPr algn="ctr">
              <a:defRPr/>
            </a:pPr>
            <a:r>
              <a:rPr lang="en-US" altLang="zh-CN" sz="1800" kern="100" dirty="0">
                <a:solidFill>
                  <a:srgbClr val="202A36"/>
                </a:solidFill>
                <a:latin typeface="微软雅黑" pitchFamily="34" charset="-122"/>
                <a:ea typeface="微软雅黑" pitchFamily="34" charset="-122"/>
                <a:cs typeface="Times New Roman" panose="02020503050405090304" pitchFamily="18" charset="0"/>
              </a:rPr>
              <a:t>07/</a:t>
            </a:r>
            <a:r>
              <a:rPr lang="zh-CN" altLang="en-US" sz="1800" kern="100" dirty="0">
                <a:solidFill>
                  <a:srgbClr val="202A36"/>
                </a:solidFill>
                <a:latin typeface="微软雅黑" pitchFamily="34" charset="-122"/>
                <a:ea typeface="微软雅黑" pitchFamily="34" charset="-122"/>
                <a:cs typeface="Times New Roman" panose="02020503050405090304" pitchFamily="18" charset="0"/>
              </a:rPr>
              <a:t>结论</a:t>
            </a:r>
            <a:endParaRPr lang="zh-CN" altLang="en-US" sz="1800" kern="100" dirty="0">
              <a:solidFill>
                <a:srgbClr val="202A36"/>
              </a:solidFill>
              <a:latin typeface="微软雅黑" pitchFamily="34" charset="-122"/>
              <a:ea typeface="微软雅黑" pitchFamily="34" charset="-122"/>
              <a:cs typeface="Times New Roman" panose="02020503050405090304" pitchFamily="18" charset="0"/>
            </a:endParaRPr>
          </a:p>
        </p:txBody>
      </p:sp>
      <p:grpSp>
        <p:nvGrpSpPr>
          <p:cNvPr id="4" name="组合 3"/>
          <p:cNvGrpSpPr/>
          <p:nvPr/>
        </p:nvGrpSpPr>
        <p:grpSpPr>
          <a:xfrm>
            <a:off x="10204406" y="3712618"/>
            <a:ext cx="1087218" cy="1090362"/>
            <a:chOff x="4584701" y="522287"/>
            <a:chExt cx="2744788" cy="2752726"/>
          </a:xfrm>
          <a:solidFill>
            <a:srgbClr val="202A36"/>
          </a:solidFill>
        </p:grpSpPr>
        <p:sp>
          <p:nvSpPr>
            <p:cNvPr id="5" name="Oval 5"/>
            <p:cNvSpPr>
              <a:spLocks noChangeArrowheads="1"/>
            </p:cNvSpPr>
            <p:nvPr/>
          </p:nvSpPr>
          <p:spPr bwMode="auto">
            <a:xfrm>
              <a:off x="4837113" y="774700"/>
              <a:ext cx="2238375" cy="2246313"/>
            </a:xfrm>
            <a:prstGeom prst="ellipse">
              <a:avLst/>
            </a:prstGeom>
            <a:solidFill>
              <a:schemeClr val="tx2"/>
            </a:solidFill>
            <a:ln w="9525">
              <a:noFill/>
              <a:round/>
            </a:ln>
          </p:spPr>
          <p:txBody>
            <a:bodyPr vert="horz" wrap="square" lIns="91461" tIns="45731" rIns="91461" bIns="45731" numCol="1" anchor="t" anchorCtr="0" compatLnSpc="1"/>
            <a:p>
              <a:endParaRPr lang="zh-CN" altLang="en-US"/>
            </a:p>
          </p:txBody>
        </p:sp>
        <p:sp>
          <p:nvSpPr>
            <p:cNvPr id="7" name="Freeform 6"/>
            <p:cNvSpPr>
              <a:spLocks noEditPoints="1"/>
            </p:cNvSpPr>
            <p:nvPr/>
          </p:nvSpPr>
          <p:spPr bwMode="auto">
            <a:xfrm>
              <a:off x="4584701" y="522287"/>
              <a:ext cx="2744788" cy="2752726"/>
            </a:xfrm>
            <a:custGeom>
              <a:avLst/>
              <a:gdLst>
                <a:gd name="T0" fmla="*/ 592 w 1184"/>
                <a:gd name="T1" fmla="*/ 0 h 1184"/>
                <a:gd name="T2" fmla="*/ 0 w 1184"/>
                <a:gd name="T3" fmla="*/ 592 h 1184"/>
                <a:gd name="T4" fmla="*/ 592 w 1184"/>
                <a:gd name="T5" fmla="*/ 1184 h 1184"/>
                <a:gd name="T6" fmla="*/ 1184 w 1184"/>
                <a:gd name="T7" fmla="*/ 592 h 1184"/>
                <a:gd name="T8" fmla="*/ 592 w 1184"/>
                <a:gd name="T9" fmla="*/ 0 h 1184"/>
                <a:gd name="T10" fmla="*/ 941 w 1184"/>
                <a:gd name="T11" fmla="*/ 941 h 1184"/>
                <a:gd name="T12" fmla="*/ 784 w 1184"/>
                <a:gd name="T13" fmla="*/ 1047 h 1184"/>
                <a:gd name="T14" fmla="*/ 592 w 1184"/>
                <a:gd name="T15" fmla="*/ 1085 h 1184"/>
                <a:gd name="T16" fmla="*/ 400 w 1184"/>
                <a:gd name="T17" fmla="*/ 1047 h 1184"/>
                <a:gd name="T18" fmla="*/ 243 w 1184"/>
                <a:gd name="T19" fmla="*/ 941 h 1184"/>
                <a:gd name="T20" fmla="*/ 137 w 1184"/>
                <a:gd name="T21" fmla="*/ 784 h 1184"/>
                <a:gd name="T22" fmla="*/ 99 w 1184"/>
                <a:gd name="T23" fmla="*/ 592 h 1184"/>
                <a:gd name="T24" fmla="*/ 137 w 1184"/>
                <a:gd name="T25" fmla="*/ 400 h 1184"/>
                <a:gd name="T26" fmla="*/ 243 w 1184"/>
                <a:gd name="T27" fmla="*/ 243 h 1184"/>
                <a:gd name="T28" fmla="*/ 400 w 1184"/>
                <a:gd name="T29" fmla="*/ 137 h 1184"/>
                <a:gd name="T30" fmla="*/ 592 w 1184"/>
                <a:gd name="T31" fmla="*/ 99 h 1184"/>
                <a:gd name="T32" fmla="*/ 784 w 1184"/>
                <a:gd name="T33" fmla="*/ 137 h 1184"/>
                <a:gd name="T34" fmla="*/ 941 w 1184"/>
                <a:gd name="T35" fmla="*/ 243 h 1184"/>
                <a:gd name="T36" fmla="*/ 1047 w 1184"/>
                <a:gd name="T37" fmla="*/ 400 h 1184"/>
                <a:gd name="T38" fmla="*/ 1085 w 1184"/>
                <a:gd name="T39" fmla="*/ 592 h 1184"/>
                <a:gd name="T40" fmla="*/ 1047 w 1184"/>
                <a:gd name="T41" fmla="*/ 784 h 1184"/>
                <a:gd name="T42" fmla="*/ 941 w 1184"/>
                <a:gd name="T43" fmla="*/ 941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84" h="1184">
                  <a:moveTo>
                    <a:pt x="592" y="0"/>
                  </a:moveTo>
                  <a:cubicBezTo>
                    <a:pt x="265" y="0"/>
                    <a:pt x="0" y="265"/>
                    <a:pt x="0" y="592"/>
                  </a:cubicBezTo>
                  <a:cubicBezTo>
                    <a:pt x="0" y="919"/>
                    <a:pt x="265" y="1184"/>
                    <a:pt x="592" y="1184"/>
                  </a:cubicBezTo>
                  <a:cubicBezTo>
                    <a:pt x="919" y="1184"/>
                    <a:pt x="1184" y="919"/>
                    <a:pt x="1184" y="592"/>
                  </a:cubicBezTo>
                  <a:cubicBezTo>
                    <a:pt x="1184" y="265"/>
                    <a:pt x="919" y="0"/>
                    <a:pt x="592" y="0"/>
                  </a:cubicBezTo>
                  <a:close/>
                  <a:moveTo>
                    <a:pt x="941" y="941"/>
                  </a:moveTo>
                  <a:cubicBezTo>
                    <a:pt x="896" y="986"/>
                    <a:pt x="843" y="1022"/>
                    <a:pt x="784" y="1047"/>
                  </a:cubicBezTo>
                  <a:cubicBezTo>
                    <a:pt x="723" y="1072"/>
                    <a:pt x="659" y="1085"/>
                    <a:pt x="592" y="1085"/>
                  </a:cubicBezTo>
                  <a:cubicBezTo>
                    <a:pt x="525" y="1085"/>
                    <a:pt x="461" y="1072"/>
                    <a:pt x="400" y="1047"/>
                  </a:cubicBezTo>
                  <a:cubicBezTo>
                    <a:pt x="341" y="1022"/>
                    <a:pt x="288" y="986"/>
                    <a:pt x="243" y="941"/>
                  </a:cubicBezTo>
                  <a:cubicBezTo>
                    <a:pt x="198" y="896"/>
                    <a:pt x="162" y="843"/>
                    <a:pt x="137" y="784"/>
                  </a:cubicBezTo>
                  <a:cubicBezTo>
                    <a:pt x="112" y="723"/>
                    <a:pt x="99" y="659"/>
                    <a:pt x="99" y="592"/>
                  </a:cubicBezTo>
                  <a:cubicBezTo>
                    <a:pt x="99" y="525"/>
                    <a:pt x="112" y="461"/>
                    <a:pt x="137" y="400"/>
                  </a:cubicBezTo>
                  <a:cubicBezTo>
                    <a:pt x="162" y="341"/>
                    <a:pt x="198" y="288"/>
                    <a:pt x="243" y="243"/>
                  </a:cubicBezTo>
                  <a:cubicBezTo>
                    <a:pt x="288" y="198"/>
                    <a:pt x="341" y="162"/>
                    <a:pt x="400" y="137"/>
                  </a:cubicBezTo>
                  <a:cubicBezTo>
                    <a:pt x="461" y="112"/>
                    <a:pt x="525" y="99"/>
                    <a:pt x="592" y="99"/>
                  </a:cubicBezTo>
                  <a:cubicBezTo>
                    <a:pt x="659" y="99"/>
                    <a:pt x="723" y="112"/>
                    <a:pt x="784" y="137"/>
                  </a:cubicBezTo>
                  <a:cubicBezTo>
                    <a:pt x="843" y="162"/>
                    <a:pt x="896" y="198"/>
                    <a:pt x="941" y="243"/>
                  </a:cubicBezTo>
                  <a:cubicBezTo>
                    <a:pt x="986" y="288"/>
                    <a:pt x="1022" y="341"/>
                    <a:pt x="1047" y="400"/>
                  </a:cubicBezTo>
                  <a:cubicBezTo>
                    <a:pt x="1072" y="461"/>
                    <a:pt x="1085" y="525"/>
                    <a:pt x="1085" y="592"/>
                  </a:cubicBezTo>
                  <a:cubicBezTo>
                    <a:pt x="1085" y="659"/>
                    <a:pt x="1072" y="723"/>
                    <a:pt x="1047" y="784"/>
                  </a:cubicBezTo>
                  <a:cubicBezTo>
                    <a:pt x="1022" y="843"/>
                    <a:pt x="986" y="896"/>
                    <a:pt x="941" y="941"/>
                  </a:cubicBezTo>
                  <a:close/>
                </a:path>
              </a:pathLst>
            </a:custGeom>
            <a:solidFill>
              <a:schemeClr val="accent1"/>
            </a:solidFill>
            <a:ln w="9525">
              <a:noFill/>
              <a:round/>
            </a:ln>
          </p:spPr>
          <p:txBody>
            <a:bodyPr vert="horz" wrap="square" lIns="91461" tIns="45731" rIns="91461" bIns="45731" numCol="1" anchor="t" anchorCtr="0" compatLnSpc="1"/>
            <a:p>
              <a:endParaRPr lang="zh-CN" altLang="en-US"/>
            </a:p>
          </p:txBody>
        </p:sp>
      </p:grpSp>
      <p:sp>
        <p:nvSpPr>
          <p:cNvPr id="9" name="Freeform 12"/>
          <p:cNvSpPr>
            <a:spLocks noEditPoints="1"/>
          </p:cNvSpPr>
          <p:nvPr/>
        </p:nvSpPr>
        <p:spPr bwMode="auto">
          <a:xfrm>
            <a:off x="10472533" y="3935218"/>
            <a:ext cx="530956" cy="613517"/>
          </a:xfrm>
          <a:custGeom>
            <a:avLst/>
            <a:gdLst>
              <a:gd name="T0" fmla="*/ 277 w 290"/>
              <a:gd name="T1" fmla="*/ 310 h 335"/>
              <a:gd name="T2" fmla="*/ 75 w 290"/>
              <a:gd name="T3" fmla="*/ 310 h 335"/>
              <a:gd name="T4" fmla="*/ 109 w 290"/>
              <a:gd name="T5" fmla="*/ 297 h 335"/>
              <a:gd name="T6" fmla="*/ 116 w 290"/>
              <a:gd name="T7" fmla="*/ 291 h 335"/>
              <a:gd name="T8" fmla="*/ 212 w 290"/>
              <a:gd name="T9" fmla="*/ 152 h 335"/>
              <a:gd name="T10" fmla="*/ 213 w 290"/>
              <a:gd name="T11" fmla="*/ 149 h 335"/>
              <a:gd name="T12" fmla="*/ 213 w 290"/>
              <a:gd name="T13" fmla="*/ 149 h 335"/>
              <a:gd name="T14" fmla="*/ 237 w 290"/>
              <a:gd name="T15" fmla="*/ 115 h 335"/>
              <a:gd name="T16" fmla="*/ 220 w 290"/>
              <a:gd name="T17" fmla="*/ 23 h 335"/>
              <a:gd name="T18" fmla="*/ 215 w 290"/>
              <a:gd name="T19" fmla="*/ 20 h 335"/>
              <a:gd name="T20" fmla="*/ 124 w 290"/>
              <a:gd name="T21" fmla="*/ 37 h 335"/>
              <a:gd name="T22" fmla="*/ 100 w 290"/>
              <a:gd name="T23" fmla="*/ 72 h 335"/>
              <a:gd name="T24" fmla="*/ 101 w 290"/>
              <a:gd name="T25" fmla="*/ 72 h 335"/>
              <a:gd name="T26" fmla="*/ 98 w 290"/>
              <a:gd name="T27" fmla="*/ 74 h 335"/>
              <a:gd name="T28" fmla="*/ 3 w 290"/>
              <a:gd name="T29" fmla="*/ 213 h 335"/>
              <a:gd name="T30" fmla="*/ 0 w 290"/>
              <a:gd name="T31" fmla="*/ 222 h 335"/>
              <a:gd name="T32" fmla="*/ 0 w 290"/>
              <a:gd name="T33" fmla="*/ 318 h 335"/>
              <a:gd name="T34" fmla="*/ 4 w 290"/>
              <a:gd name="T35" fmla="*/ 328 h 335"/>
              <a:gd name="T36" fmla="*/ 15 w 290"/>
              <a:gd name="T37" fmla="*/ 335 h 335"/>
              <a:gd name="T38" fmla="*/ 277 w 290"/>
              <a:gd name="T39" fmla="*/ 335 h 335"/>
              <a:gd name="T40" fmla="*/ 290 w 290"/>
              <a:gd name="T41" fmla="*/ 323 h 335"/>
              <a:gd name="T42" fmla="*/ 277 w 290"/>
              <a:gd name="T43" fmla="*/ 310 h 335"/>
              <a:gd name="T44" fmla="*/ 148 w 290"/>
              <a:gd name="T45" fmla="*/ 54 h 335"/>
              <a:gd name="T46" fmla="*/ 199 w 290"/>
              <a:gd name="T47" fmla="*/ 44 h 335"/>
              <a:gd name="T48" fmla="*/ 204 w 290"/>
              <a:gd name="T49" fmla="*/ 47 h 335"/>
              <a:gd name="T50" fmla="*/ 213 w 290"/>
              <a:gd name="T51" fmla="*/ 99 h 335"/>
              <a:gd name="T52" fmla="*/ 196 w 290"/>
              <a:gd name="T53" fmla="*/ 124 h 335"/>
              <a:gd name="T54" fmla="*/ 130 w 290"/>
              <a:gd name="T55" fmla="*/ 79 h 335"/>
              <a:gd name="T56" fmla="*/ 148 w 290"/>
              <a:gd name="T57" fmla="*/ 54 h 335"/>
              <a:gd name="T58" fmla="*/ 30 w 290"/>
              <a:gd name="T59" fmla="*/ 265 h 335"/>
              <a:gd name="T60" fmla="*/ 29 w 290"/>
              <a:gd name="T61" fmla="*/ 266 h 335"/>
              <a:gd name="T62" fmla="*/ 29 w 290"/>
              <a:gd name="T63" fmla="*/ 226 h 335"/>
              <a:gd name="T64" fmla="*/ 114 w 290"/>
              <a:gd name="T65" fmla="*/ 103 h 335"/>
              <a:gd name="T66" fmla="*/ 134 w 290"/>
              <a:gd name="T67" fmla="*/ 117 h 335"/>
              <a:gd name="T68" fmla="*/ 56 w 290"/>
              <a:gd name="T69" fmla="*/ 231 h 335"/>
              <a:gd name="T70" fmla="*/ 60 w 290"/>
              <a:gd name="T71" fmla="*/ 253 h 335"/>
              <a:gd name="T72" fmla="*/ 81 w 290"/>
              <a:gd name="T73" fmla="*/ 249 h 335"/>
              <a:gd name="T74" fmla="*/ 160 w 290"/>
              <a:gd name="T75" fmla="*/ 134 h 335"/>
              <a:gd name="T76" fmla="*/ 180 w 290"/>
              <a:gd name="T77" fmla="*/ 148 h 335"/>
              <a:gd name="T78" fmla="*/ 95 w 290"/>
              <a:gd name="T79" fmla="*/ 271 h 335"/>
              <a:gd name="T80" fmla="*/ 59 w 290"/>
              <a:gd name="T81" fmla="*/ 285 h 335"/>
              <a:gd name="T82" fmla="*/ 30 w 290"/>
              <a:gd name="T83" fmla="*/ 265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90" h="335">
                <a:moveTo>
                  <a:pt x="277" y="310"/>
                </a:moveTo>
                <a:cubicBezTo>
                  <a:pt x="75" y="310"/>
                  <a:pt x="75" y="310"/>
                  <a:pt x="75" y="310"/>
                </a:cubicBezTo>
                <a:cubicBezTo>
                  <a:pt x="109" y="297"/>
                  <a:pt x="109" y="297"/>
                  <a:pt x="109" y="297"/>
                </a:cubicBezTo>
                <a:cubicBezTo>
                  <a:pt x="112" y="295"/>
                  <a:pt x="114" y="294"/>
                  <a:pt x="116" y="291"/>
                </a:cubicBezTo>
                <a:cubicBezTo>
                  <a:pt x="212" y="152"/>
                  <a:pt x="212" y="152"/>
                  <a:pt x="212" y="152"/>
                </a:cubicBezTo>
                <a:cubicBezTo>
                  <a:pt x="212" y="151"/>
                  <a:pt x="213" y="150"/>
                  <a:pt x="213" y="149"/>
                </a:cubicBezTo>
                <a:cubicBezTo>
                  <a:pt x="213" y="149"/>
                  <a:pt x="213" y="149"/>
                  <a:pt x="213" y="149"/>
                </a:cubicBezTo>
                <a:cubicBezTo>
                  <a:pt x="237" y="115"/>
                  <a:pt x="237" y="115"/>
                  <a:pt x="237" y="115"/>
                </a:cubicBezTo>
                <a:cubicBezTo>
                  <a:pt x="258" y="85"/>
                  <a:pt x="250" y="44"/>
                  <a:pt x="220" y="23"/>
                </a:cubicBezTo>
                <a:cubicBezTo>
                  <a:pt x="215" y="20"/>
                  <a:pt x="215" y="20"/>
                  <a:pt x="215" y="20"/>
                </a:cubicBezTo>
                <a:cubicBezTo>
                  <a:pt x="185" y="0"/>
                  <a:pt x="144" y="7"/>
                  <a:pt x="124" y="37"/>
                </a:cubicBezTo>
                <a:cubicBezTo>
                  <a:pt x="100" y="72"/>
                  <a:pt x="100" y="72"/>
                  <a:pt x="100" y="72"/>
                </a:cubicBezTo>
                <a:cubicBezTo>
                  <a:pt x="101" y="72"/>
                  <a:pt x="101" y="72"/>
                  <a:pt x="101" y="72"/>
                </a:cubicBezTo>
                <a:cubicBezTo>
                  <a:pt x="100" y="73"/>
                  <a:pt x="99" y="73"/>
                  <a:pt x="98" y="74"/>
                </a:cubicBezTo>
                <a:cubicBezTo>
                  <a:pt x="3" y="213"/>
                  <a:pt x="3" y="213"/>
                  <a:pt x="3" y="213"/>
                </a:cubicBezTo>
                <a:cubicBezTo>
                  <a:pt x="1" y="216"/>
                  <a:pt x="0" y="219"/>
                  <a:pt x="0" y="222"/>
                </a:cubicBezTo>
                <a:cubicBezTo>
                  <a:pt x="0" y="318"/>
                  <a:pt x="0" y="318"/>
                  <a:pt x="0" y="318"/>
                </a:cubicBezTo>
                <a:cubicBezTo>
                  <a:pt x="0" y="322"/>
                  <a:pt x="1" y="325"/>
                  <a:pt x="4" y="328"/>
                </a:cubicBezTo>
                <a:cubicBezTo>
                  <a:pt x="6" y="332"/>
                  <a:pt x="10" y="335"/>
                  <a:pt x="15" y="335"/>
                </a:cubicBezTo>
                <a:cubicBezTo>
                  <a:pt x="277" y="335"/>
                  <a:pt x="277" y="335"/>
                  <a:pt x="277" y="335"/>
                </a:cubicBezTo>
                <a:cubicBezTo>
                  <a:pt x="284" y="335"/>
                  <a:pt x="290" y="330"/>
                  <a:pt x="290" y="323"/>
                </a:cubicBezTo>
                <a:cubicBezTo>
                  <a:pt x="290" y="316"/>
                  <a:pt x="284" y="310"/>
                  <a:pt x="277" y="310"/>
                </a:cubicBezTo>
                <a:close/>
                <a:moveTo>
                  <a:pt x="148" y="54"/>
                </a:moveTo>
                <a:cubicBezTo>
                  <a:pt x="159" y="37"/>
                  <a:pt x="182" y="33"/>
                  <a:pt x="199" y="44"/>
                </a:cubicBezTo>
                <a:cubicBezTo>
                  <a:pt x="204" y="47"/>
                  <a:pt x="204" y="47"/>
                  <a:pt x="204" y="47"/>
                </a:cubicBezTo>
                <a:cubicBezTo>
                  <a:pt x="220" y="59"/>
                  <a:pt x="225" y="82"/>
                  <a:pt x="213" y="99"/>
                </a:cubicBezTo>
                <a:cubicBezTo>
                  <a:pt x="196" y="124"/>
                  <a:pt x="196" y="124"/>
                  <a:pt x="196" y="124"/>
                </a:cubicBezTo>
                <a:cubicBezTo>
                  <a:pt x="130" y="79"/>
                  <a:pt x="130" y="79"/>
                  <a:pt x="130" y="79"/>
                </a:cubicBezTo>
                <a:lnTo>
                  <a:pt x="148" y="54"/>
                </a:lnTo>
                <a:close/>
                <a:moveTo>
                  <a:pt x="30" y="265"/>
                </a:moveTo>
                <a:cubicBezTo>
                  <a:pt x="29" y="266"/>
                  <a:pt x="29" y="266"/>
                  <a:pt x="29" y="266"/>
                </a:cubicBezTo>
                <a:cubicBezTo>
                  <a:pt x="29" y="226"/>
                  <a:pt x="29" y="226"/>
                  <a:pt x="29" y="226"/>
                </a:cubicBezTo>
                <a:cubicBezTo>
                  <a:pt x="114" y="103"/>
                  <a:pt x="114" y="103"/>
                  <a:pt x="114" y="103"/>
                </a:cubicBezTo>
                <a:cubicBezTo>
                  <a:pt x="134" y="117"/>
                  <a:pt x="134" y="117"/>
                  <a:pt x="134" y="117"/>
                </a:cubicBezTo>
                <a:cubicBezTo>
                  <a:pt x="56" y="231"/>
                  <a:pt x="56" y="231"/>
                  <a:pt x="56" y="231"/>
                </a:cubicBezTo>
                <a:cubicBezTo>
                  <a:pt x="51" y="238"/>
                  <a:pt x="53" y="248"/>
                  <a:pt x="60" y="253"/>
                </a:cubicBezTo>
                <a:cubicBezTo>
                  <a:pt x="67" y="258"/>
                  <a:pt x="76" y="256"/>
                  <a:pt x="81" y="249"/>
                </a:cubicBezTo>
                <a:cubicBezTo>
                  <a:pt x="160" y="134"/>
                  <a:pt x="160" y="134"/>
                  <a:pt x="160" y="134"/>
                </a:cubicBezTo>
                <a:cubicBezTo>
                  <a:pt x="180" y="148"/>
                  <a:pt x="180" y="148"/>
                  <a:pt x="180" y="148"/>
                </a:cubicBezTo>
                <a:cubicBezTo>
                  <a:pt x="95" y="271"/>
                  <a:pt x="95" y="271"/>
                  <a:pt x="95" y="271"/>
                </a:cubicBezTo>
                <a:cubicBezTo>
                  <a:pt x="59" y="285"/>
                  <a:pt x="59" y="285"/>
                  <a:pt x="59" y="285"/>
                </a:cubicBezTo>
                <a:lnTo>
                  <a:pt x="30" y="265"/>
                </a:lnTo>
                <a:close/>
              </a:path>
            </a:pathLst>
          </a:custGeom>
          <a:solidFill>
            <a:schemeClr val="bg1"/>
          </a:solidFill>
          <a:ln w="9525">
            <a:noFill/>
            <a:round/>
          </a:ln>
        </p:spPr>
        <p:txBody>
          <a:bodyPr vert="horz" wrap="square" lIns="91461" tIns="45731" rIns="91461" bIns="45731" numCol="1" anchor="t" anchorCtr="0" compatLnSpc="1"/>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6000" advTm="154"/>
    </mc:Choice>
    <mc:Fallback>
      <p:transition spd="slow" advTm="154"/>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2"/>
          <p:cNvSpPr txBox="1"/>
          <p:nvPr/>
        </p:nvSpPr>
        <p:spPr>
          <a:xfrm>
            <a:off x="1718310" y="197485"/>
            <a:ext cx="3712210"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4.2 </a:t>
            </a:r>
            <a:r>
              <a:rPr lang="zh-CN" altLang="en-US" sz="2800" b="1" dirty="0">
                <a:solidFill>
                  <a:srgbClr val="005DA2"/>
                </a:solidFill>
                <a:latin typeface="微软雅黑" pitchFamily="34" charset="-122"/>
                <a:ea typeface="微软雅黑" pitchFamily="34" charset="-122"/>
              </a:rPr>
              <a:t>客户的风险态度</a:t>
            </a:r>
            <a:endParaRPr lang="zh-CN" altLang="en-US" sz="2800" b="1" dirty="0">
              <a:solidFill>
                <a:srgbClr val="005DA2"/>
              </a:solidFill>
              <a:latin typeface="微软雅黑" pitchFamily="34" charset="-122"/>
              <a:ea typeface="微软雅黑" pitchFamily="34" charset="-122"/>
            </a:endParaRPr>
          </a:p>
        </p:txBody>
      </p:sp>
      <p:sp>
        <p:nvSpPr>
          <p:cNvPr id="3" name="同心圆 2"/>
          <p:cNvSpPr/>
          <p:nvPr/>
        </p:nvSpPr>
        <p:spPr>
          <a:xfrm>
            <a:off x="1027430" y="219710"/>
            <a:ext cx="496570" cy="47688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mc:AlternateContent xmlns:mc="http://schemas.openxmlformats.org/markup-compatibility/2006">
        <mc:Choice xmlns:a14="http://schemas.microsoft.com/office/drawing/2010/main" Requires="a14">
          <p:sp>
            <p:nvSpPr>
              <p:cNvPr id="2" name="文本框 1"/>
              <p:cNvSpPr txBox="1"/>
              <p:nvPr/>
            </p:nvSpPr>
            <p:spPr>
              <a:xfrm>
                <a:off x="901700" y="719455"/>
                <a:ext cx="10814050" cy="1727835"/>
              </a:xfrm>
              <a:prstGeom prst="rect">
                <a:avLst/>
              </a:prstGeom>
              <a:noFill/>
            </p:spPr>
            <p:txBody>
              <a:bodyPr wrap="square" rtlCol="0">
                <a:spAutoFit/>
              </a:bodyPr>
              <a:p>
                <a:pPr fontAlgn="auto">
                  <a:lnSpc>
                    <a:spcPct val="150000"/>
                  </a:lnSpc>
                </a:pPr>
                <a:r>
                  <a:rPr lang="en-US" altLang="zh-CN" sz="1600">
                    <a:latin typeface="+mn-ea"/>
                    <a:cs typeface="+mn-ea"/>
                  </a:rPr>
                  <a:t>        </a:t>
                </a:r>
                <a:r>
                  <a:rPr lang="zh-CN" altLang="en-US" sz="1600" b="1">
                    <a:latin typeface="+mn-ea"/>
                    <a:cs typeface="+mn-ea"/>
                  </a:rPr>
                  <a:t>命题4.1</a:t>
                </a:r>
                <a:r>
                  <a:rPr lang="zh-CN" altLang="en-US" sz="1600">
                    <a:latin typeface="+mn-ea"/>
                    <a:cs typeface="+mn-ea"/>
                  </a:rPr>
                  <a:t>。 在均值风险框架下，平台的最佳服务定价决策在客户寻求风险时最大，其次是客户在风险中立的情况下，而在客户规避风险的情况下最小。</a:t>
                </a:r>
                <a14:m>
                  <m:oMath xmlns:m="http://schemas.openxmlformats.org/officeDocument/2006/math">
                    <m:r>
                      <a:rPr lang="zh-CN" altLang="en-US" sz="1600">
                        <a:latin typeface="Cambria Math" panose="02040503050406030204" charset="0"/>
                        <a:cs typeface="Cambria Math" panose="02040503050406030204" charset="0"/>
                      </a:rPr>
                      <m:t>即</m:t>
                    </m:r>
                    <m:r>
                      <a:rPr lang="en-US" altLang="zh-CN" sz="1600">
                        <a:latin typeface="Cambria Math" panose="02040503050406030204" charset="0"/>
                        <a:cs typeface="Cambria Math" panose="02040503050406030204" charset="0"/>
                      </a:rPr>
                      <m:t>：   </m:t>
                    </m:r>
                    <m:sSubSup>
                      <m:sSubSupPr>
                        <m:ctrlPr>
                          <a:rPr lang="en-US" altLang="zh-CN" sz="1600" i="1">
                            <a:latin typeface="Cambria Math" panose="02040503050406030204" charset="0"/>
                            <a:cs typeface="Cambria Math" panose="02040503050406030204" charset="0"/>
                          </a:rPr>
                        </m:ctrlPr>
                      </m:sSubSupPr>
                      <m:e>
                        <m:r>
                          <a:rPr lang="en-US" altLang="zh-CN" sz="1600">
                            <a:latin typeface="Cambria Math" panose="02040503050406030204" charset="0"/>
                            <a:cs typeface="Cambria Math" panose="02040503050406030204" charset="0"/>
                            <a:sym typeface="+mn-ea"/>
                          </a:rPr>
                          <m:t>𝑃</m:t>
                        </m:r>
                      </m:e>
                      <m:sub>
                        <m:r>
                          <a:rPr lang="en-US" altLang="zh-CN" sz="1600" i="1">
                            <a:latin typeface="Cambria Math" panose="02040503050406030204" charset="0"/>
                            <a:cs typeface="Cambria Math" panose="02040503050406030204" charset="0"/>
                          </a:rPr>
                          <m:t>𝑅𝐴𝐶</m:t>
                        </m:r>
                      </m:sub>
                      <m:sup>
                        <m:r>
                          <a:rPr lang="en-US" altLang="zh-CN" sz="1600" i="1">
                            <a:latin typeface="Cambria Math" panose="02040503050406030204" charset="0"/>
                            <a:ea typeface="宋体" charset="0"/>
                            <a:cs typeface="Cambria Math" panose="02040503050406030204" charset="0"/>
                          </a:rPr>
                          <m:t>*</m:t>
                        </m:r>
                      </m:sup>
                    </m:sSubSup>
                  </m:oMath>
                </a14:m>
                <a:r>
                  <a:rPr lang="en-US" altLang="zh-CN" sz="1600" baseline="30000">
                    <a:latin typeface="+mn-ea"/>
                    <a:cs typeface="+mn-ea"/>
                  </a:rPr>
                  <a:t> </a:t>
                </a:r>
                <a:r>
                  <a:rPr lang="en-US" altLang="zh-CN" sz="1600">
                    <a:latin typeface="+mn-ea"/>
                    <a:cs typeface="+mn-ea"/>
                  </a:rPr>
                  <a:t>&lt; </a:t>
                </a:r>
                <a14:m>
                  <m:oMath xmlns:m="http://schemas.openxmlformats.org/officeDocument/2006/math">
                    <m:sSubSup>
                      <m:sSubSupPr>
                        <m:ctrlPr>
                          <a:rPr lang="en-US" altLang="zh-CN" sz="1600" i="1">
                            <a:latin typeface="Cambria Math" panose="02040503050406030204" charset="0"/>
                            <a:cs typeface="Cambria Math" panose="02040503050406030204" charset="0"/>
                          </a:rPr>
                        </m:ctrlPr>
                      </m:sSubSupPr>
                      <m:e>
                        <m:r>
                          <a:rPr lang="en-US" altLang="zh-CN" sz="1600">
                            <a:latin typeface="Cambria Math" panose="02040503050406030204" charset="0"/>
                            <a:cs typeface="Cambria Math" panose="02040503050406030204" charset="0"/>
                            <a:sym typeface="+mn-ea"/>
                          </a:rPr>
                          <m:t>𝑃</m:t>
                        </m:r>
                      </m:e>
                      <m:sub>
                        <m:r>
                          <a:rPr lang="en-US" altLang="zh-CN" sz="1600" i="1">
                            <a:latin typeface="Cambria Math" panose="02040503050406030204" charset="0"/>
                            <a:cs typeface="Cambria Math" panose="02040503050406030204" charset="0"/>
                          </a:rPr>
                          <m:t>𝑅𝑁𝐶</m:t>
                        </m:r>
                      </m:sub>
                      <m:sup>
                        <m:r>
                          <a:rPr lang="en-US" altLang="zh-CN" sz="1600" i="1">
                            <a:latin typeface="Cambria Math" panose="02040503050406030204" charset="0"/>
                            <a:ea typeface="宋体" charset="0"/>
                            <a:cs typeface="Cambria Math" panose="02040503050406030204" charset="0"/>
                          </a:rPr>
                          <m:t>*</m:t>
                        </m:r>
                      </m:sup>
                    </m:sSubSup>
                  </m:oMath>
                </a14:m>
                <a:r>
                  <a:rPr lang="zh-CN" altLang="en-US" sz="1600" baseline="-25000">
                    <a:latin typeface="+mn-ea"/>
                    <a:cs typeface="+mn-ea"/>
                  </a:rPr>
                  <a:t> </a:t>
                </a:r>
                <a:r>
                  <a:rPr lang="en-US" altLang="zh-CN" sz="1600">
                    <a:latin typeface="+mn-ea"/>
                    <a:cs typeface="+mn-ea"/>
                  </a:rPr>
                  <a:t>&lt;</a:t>
                </a:r>
                <a:r>
                  <a:rPr lang="zh-CN" altLang="en-US" sz="1600">
                    <a:latin typeface="+mn-ea"/>
                    <a:cs typeface="+mn-ea"/>
                  </a:rPr>
                  <a:t> </a:t>
                </a:r>
                <a14:m>
                  <m:oMath xmlns:m="http://schemas.openxmlformats.org/officeDocument/2006/math">
                    <m:sSubSup>
                      <m:sSubSupPr>
                        <m:ctrlPr>
                          <a:rPr lang="en-US" altLang="zh-CN" sz="1600" i="1">
                            <a:latin typeface="Cambria Math" panose="02040503050406030204" charset="0"/>
                            <a:cs typeface="Cambria Math" panose="02040503050406030204" charset="0"/>
                          </a:rPr>
                        </m:ctrlPr>
                      </m:sSubSupPr>
                      <m:e>
                        <m:r>
                          <a:rPr lang="en-US" altLang="zh-CN" sz="1600">
                            <a:latin typeface="Cambria Math" panose="02040503050406030204" charset="0"/>
                            <a:cs typeface="Cambria Math" panose="02040503050406030204" charset="0"/>
                            <a:sym typeface="+mn-ea"/>
                          </a:rPr>
                          <m:t>𝑃</m:t>
                        </m:r>
                      </m:e>
                      <m:sub>
                        <m:r>
                          <a:rPr lang="en-US" altLang="zh-CN" sz="1600" i="1">
                            <a:latin typeface="Cambria Math" panose="02040503050406030204" charset="0"/>
                            <a:cs typeface="Cambria Math" panose="02040503050406030204" charset="0"/>
                          </a:rPr>
                          <m:t>𝑅𝑆𝐶</m:t>
                        </m:r>
                      </m:sub>
                      <m:sup>
                        <m:r>
                          <a:rPr lang="en-US" altLang="zh-CN" sz="1600" i="1">
                            <a:latin typeface="Cambria Math" panose="02040503050406030204" charset="0"/>
                            <a:ea typeface="宋体" charset="0"/>
                            <a:cs typeface="Cambria Math" panose="02040503050406030204" charset="0"/>
                          </a:rPr>
                          <m:t>*</m:t>
                        </m:r>
                      </m:sup>
                    </m:sSubSup>
                  </m:oMath>
                </a14:m>
                <a:r>
                  <a:rPr lang="zh-CN" altLang="en-US" sz="1600">
                    <a:latin typeface="+mn-ea"/>
                    <a:cs typeface="+mn-ea"/>
                  </a:rPr>
                  <a:t>（ </a:t>
                </a:r>
                <a:r>
                  <a:rPr lang="en-US" altLang="zh-CN" sz="1600">
                    <a:latin typeface="+mn-ea"/>
                    <a:cs typeface="+mn-ea"/>
                  </a:rPr>
                  <a:t>P</a:t>
                </a:r>
                <a:r>
                  <a:rPr lang="en-US" altLang="zh-CN" sz="1600" baseline="30000">
                    <a:latin typeface="+mn-ea"/>
                    <a:cs typeface="+mn-ea"/>
                  </a:rPr>
                  <a:t>* </a:t>
                </a:r>
                <a:r>
                  <a:rPr lang="en-US" altLang="zh-CN" sz="1600">
                    <a:latin typeface="+mn-ea"/>
                    <a:cs typeface="+mn-ea"/>
                  </a:rPr>
                  <a:t>= </a:t>
                </a:r>
                <a14:m>
                  <m:oMath xmlns:m="http://schemas.openxmlformats.org/officeDocument/2006/math">
                    <m:f>
                      <m:fPr>
                        <m:ctrlPr>
                          <a:rPr lang="en-US" altLang="zh-CN" sz="1600" i="1">
                            <a:latin typeface="Cambria Math" panose="02040503050406030204" charset="0"/>
                            <a:cs typeface="Cambria Math" panose="02040503050406030204" charset="0"/>
                          </a:rPr>
                        </m:ctrlPr>
                      </m:fPr>
                      <m:num>
                        <m:r>
                          <a:rPr lang="en-US" altLang="zh-CN" sz="1600" i="1">
                            <a:latin typeface="Cambria Math" panose="02040503050406030204" charset="0"/>
                            <a:cs typeface="Cambria Math" panose="02040503050406030204" charset="0"/>
                          </a:rPr>
                          <m:t> </m:t>
                        </m:r>
                        <m:r>
                          <a:rPr lang="en-US" altLang="zh-CN" sz="1600" i="1">
                            <a:latin typeface="Cambria Math" panose="02040503050406030204" charset="0"/>
                            <a:cs typeface="Cambria Math" panose="02040503050406030204" charset="0"/>
                          </a:rPr>
                          <m:t>1</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𝑡</m:t>
                        </m:r>
                        <m:r>
                          <a:rPr lang="en-US" altLang="zh-CN" sz="1600" i="1">
                            <a:latin typeface="Cambria Math" panose="02040503050406030204" charset="0"/>
                            <a:cs typeface="Cambria Math" panose="02040503050406030204" charset="0"/>
                          </a:rPr>
                          <m:t>−</m:t>
                        </m:r>
                        <m:r>
                          <a:rPr lang="en-US" altLang="zh-CN" sz="1600" i="1">
                            <a:latin typeface="Cambria Math" panose="02040503050406030204" charset="0"/>
                            <a:cs typeface="Cambria Math" panose="02040503050406030204" charset="0"/>
                          </a:rPr>
                          <m:t>𝛽</m:t>
                        </m:r>
                      </m:num>
                      <m:den>
                        <m:r>
                          <a:rPr lang="en-US" altLang="zh-CN" sz="1600" i="1">
                            <a:latin typeface="Cambria Math" panose="02040503050406030204" charset="0"/>
                            <a:cs typeface="Cambria Math" panose="02040503050406030204" charset="0"/>
                          </a:rPr>
                          <m:t>2</m:t>
                        </m:r>
                      </m:den>
                    </m:f>
                  </m:oMath>
                </a14:m>
                <a:r>
                  <a:rPr lang="zh-CN" altLang="en-US" sz="1600">
                    <a:latin typeface="+mn-ea"/>
                    <a:cs typeface="+mn-ea"/>
                  </a:rPr>
                  <a:t> ) 。在客户的所有风险态度中，如果客户寻求风险，则平台将收取最高的最佳按需服务价格，其次是风险中立的客户，然后是风险厌恶的客户；</a:t>
                </a:r>
                <a:endParaRPr lang="zh-CN" altLang="en-US" sz="1600">
                  <a:latin typeface="+mn-ea"/>
                  <a:cs typeface="+mn-ea"/>
                </a:endParaRPr>
              </a:p>
              <a:p>
                <a:pPr fontAlgn="auto">
                  <a:lnSpc>
                    <a:spcPct val="150000"/>
                  </a:lnSpc>
                </a:pPr>
                <a:r>
                  <a:rPr lang="zh-CN" altLang="en-US" sz="1600">
                    <a:latin typeface="+mn-ea"/>
                    <a:cs typeface="+mn-ea"/>
                  </a:rPr>
                  <a:t>         消费者剩余如下：</a:t>
                </a:r>
                <a:endParaRPr lang="zh-CN" altLang="en-US" sz="1600">
                  <a:latin typeface="+mn-ea"/>
                  <a:cs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901700" y="719455"/>
                <a:ext cx="10814050" cy="1727835"/>
              </a:xfrm>
              <a:prstGeom prst="rect">
                <a:avLst/>
              </a:prstGeom>
              <a:blipFill rotWithShape="1">
                <a:blip r:embed="rId1"/>
                <a:stretch>
                  <a:fillRect/>
                </a:stretch>
              </a:blipFill>
            </p:spPr>
            <p:txBody>
              <a:bodyPr/>
              <a:lstStyle/>
              <a:p>
                <a:r>
                  <a:rPr lang="zh-CN" altLang="en-US">
                    <a:noFill/>
                  </a:rPr>
                  <a:t> </a:t>
                </a:r>
              </a:p>
            </p:txBody>
          </p:sp>
        </mc:Fallback>
      </mc:AlternateContent>
      <p:pic>
        <p:nvPicPr>
          <p:cNvPr id="4" name="图片 3"/>
          <p:cNvPicPr>
            <a:picLocks noChangeAspect="1"/>
          </p:cNvPicPr>
          <p:nvPr/>
        </p:nvPicPr>
        <p:blipFill>
          <a:blip r:embed="rId2"/>
          <a:stretch>
            <a:fillRect/>
          </a:stretch>
        </p:blipFill>
        <p:spPr>
          <a:xfrm>
            <a:off x="2862580" y="2447290"/>
            <a:ext cx="7576820" cy="422719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87654">
        <p15:prstTrans prst="prestige"/>
      </p:transition>
    </mc:Choice>
    <mc:Fallback>
      <p:transition spd="slow" advTm="87654">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2"/>
          <p:cNvSpPr txBox="1"/>
          <p:nvPr/>
        </p:nvSpPr>
        <p:spPr>
          <a:xfrm>
            <a:off x="1718310" y="197485"/>
            <a:ext cx="3712210"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4.2 </a:t>
            </a:r>
            <a:r>
              <a:rPr lang="zh-CN" altLang="en-US" sz="2800" b="1" dirty="0">
                <a:solidFill>
                  <a:srgbClr val="005DA2"/>
                </a:solidFill>
                <a:latin typeface="微软雅黑" pitchFamily="34" charset="-122"/>
                <a:ea typeface="微软雅黑" pitchFamily="34" charset="-122"/>
              </a:rPr>
              <a:t>客户的风险态度</a:t>
            </a:r>
            <a:endParaRPr lang="zh-CN" altLang="en-US" sz="2800" b="1" dirty="0">
              <a:solidFill>
                <a:srgbClr val="005DA2"/>
              </a:solidFill>
              <a:latin typeface="微软雅黑" pitchFamily="34" charset="-122"/>
              <a:ea typeface="微软雅黑" pitchFamily="34" charset="-122"/>
            </a:endParaRPr>
          </a:p>
        </p:txBody>
      </p:sp>
      <p:sp>
        <p:nvSpPr>
          <p:cNvPr id="3" name="同心圆 2"/>
          <p:cNvSpPr/>
          <p:nvPr/>
        </p:nvSpPr>
        <p:spPr>
          <a:xfrm>
            <a:off x="1027430" y="219710"/>
            <a:ext cx="496570" cy="47688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mc:AlternateContent xmlns:mc="http://schemas.openxmlformats.org/markup-compatibility/2006">
        <mc:Choice xmlns:a14="http://schemas.microsoft.com/office/drawing/2010/main" Requires="a14">
          <p:sp>
            <p:nvSpPr>
              <p:cNvPr id="2" name="文本框 1"/>
              <p:cNvSpPr txBox="1"/>
              <p:nvPr/>
            </p:nvSpPr>
            <p:spPr>
              <a:xfrm>
                <a:off x="4612640" y="1601470"/>
                <a:ext cx="6379210" cy="3259455"/>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a:latin typeface="+mn-ea"/>
                    <a:cs typeface="+mn-ea"/>
                  </a:rPr>
                  <a:t>根据</a:t>
                </a:r>
                <a:r>
                  <a:rPr lang="zh-CN" altLang="en-US" sz="1600" b="1">
                    <a:latin typeface="+mn-ea"/>
                    <a:cs typeface="+mn-ea"/>
                  </a:rPr>
                  <a:t>命题4.1</a:t>
                </a:r>
                <a:r>
                  <a:rPr lang="zh-CN" altLang="en-US" sz="1600">
                    <a:latin typeface="+mn-ea"/>
                    <a:cs typeface="+mn-ea"/>
                  </a:rPr>
                  <a:t>的结果，得到</a:t>
                </a:r>
                <a:r>
                  <a:rPr lang="zh-CN" altLang="en-US" sz="1600" b="1">
                    <a:latin typeface="+mn-ea"/>
                    <a:cs typeface="+mn-ea"/>
                  </a:rPr>
                  <a:t>命题4.2</a:t>
                </a:r>
                <a:r>
                  <a:rPr lang="zh-CN" altLang="en-US" sz="1600">
                    <a:latin typeface="+mn-ea"/>
                    <a:cs typeface="+mn-ea"/>
                  </a:rPr>
                  <a:t>: </a:t>
                </a:r>
                <a:endParaRPr lang="zh-CN" altLang="en-US" sz="1600">
                  <a:latin typeface="+mn-ea"/>
                  <a:cs typeface="+mn-ea"/>
                </a:endParaRPr>
              </a:p>
              <a:p>
                <a:pPr indent="406400" fontAlgn="auto">
                  <a:lnSpc>
                    <a:spcPct val="150000"/>
                  </a:lnSpc>
                  <a:extLst>
                    <a:ext uri="{35155182-B16C-46BC-9424-99874614C6A1}">
                      <wpsdc:indentchars xmlns:wpsdc="http://www.wps.cn/officeDocument/2017/drawingmlCustomData" val="200" checksum="1740828767"/>
                    </a:ext>
                  </a:extLst>
                </a:pPr>
                <a:r>
                  <a:rPr lang="zh-CN" altLang="en-US" sz="1600">
                    <a:latin typeface="+mn-ea"/>
                    <a:cs typeface="+mn-ea"/>
                    <a:sym typeface="+mn-ea"/>
                  </a:rPr>
                  <a:t>在均值风险框架下：（a）当客户寻求风险时，消费者剩余最大，其次当客户是风险中立者时，而当客户厌恶风险时则最小，</a:t>
                </a:r>
                <a14:m>
                  <m:oMath xmlns:m="http://schemas.openxmlformats.org/officeDocument/2006/math">
                    <m:r>
                      <a:rPr lang="en-US" altLang="zh-CN" sz="1600">
                        <a:latin typeface="Cambria Math" panose="02040503050406030204" charset="0"/>
                        <a:cs typeface="Cambria Math" panose="02040503050406030204" charset="0"/>
                      </a:rPr>
                      <m:t>  </m:t>
                    </m:r>
                    <m:sSubSup>
                      <m:sSubSupPr>
                        <m:ctrlPr>
                          <a:rPr lang="en-US" altLang="zh-CN" sz="1600" i="1">
                            <a:latin typeface="Cambria Math" panose="02040503050406030204" charset="0"/>
                            <a:cs typeface="Cambria Math" panose="02040503050406030204" charset="0"/>
                          </a:rPr>
                        </m:ctrlPr>
                      </m:sSubSupPr>
                      <m:e>
                        <m:r>
                          <m:rPr>
                            <m:sty m:val="p"/>
                          </m:rPr>
                          <a:rPr lang="en-US" altLang="zh-CN" sz="1600">
                            <a:latin typeface="Cambria Math" panose="02040503050406030204" charset="0"/>
                            <a:cs typeface="Cambria Math" panose="02040503050406030204" charset="0"/>
                            <a:sym typeface="+mn-ea"/>
                          </a:rPr>
                          <m:t>CS</m:t>
                        </m:r>
                      </m:e>
                      <m:sub>
                        <m:r>
                          <a:rPr lang="en-US" altLang="zh-CN" sz="1600" i="1">
                            <a:latin typeface="Cambria Math" panose="02040503050406030204" charset="0"/>
                            <a:cs typeface="Cambria Math" panose="02040503050406030204" charset="0"/>
                          </a:rPr>
                          <m:t>𝑅𝐴𝐶</m:t>
                        </m:r>
                      </m:sub>
                      <m:sup>
                        <m:r>
                          <a:rPr lang="en-US" altLang="zh-CN" sz="1600" i="1">
                            <a:latin typeface="Cambria Math" panose="02040503050406030204" charset="0"/>
                            <a:ea typeface="宋体" charset="0"/>
                            <a:cs typeface="Cambria Math" panose="02040503050406030204" charset="0"/>
                          </a:rPr>
                          <m:t>*</m:t>
                        </m:r>
                      </m:sup>
                    </m:sSubSup>
                  </m:oMath>
                </a14:m>
                <a:r>
                  <a:rPr lang="en-US" altLang="zh-CN" sz="1600" baseline="30000">
                    <a:latin typeface="+mn-ea"/>
                    <a:cs typeface="+mn-ea"/>
                    <a:sym typeface="+mn-ea"/>
                  </a:rPr>
                  <a:t> </a:t>
                </a:r>
                <a:r>
                  <a:rPr lang="en-US" altLang="zh-CN" sz="1600">
                    <a:latin typeface="+mn-ea"/>
                    <a:cs typeface="+mn-ea"/>
                    <a:sym typeface="+mn-ea"/>
                  </a:rPr>
                  <a:t>&lt; </a:t>
                </a:r>
                <a14:m>
                  <m:oMath xmlns:m="http://schemas.openxmlformats.org/officeDocument/2006/math">
                    <m:sSubSup>
                      <m:sSubSupPr>
                        <m:ctrlPr>
                          <a:rPr lang="en-US" altLang="zh-CN" sz="1600" i="1">
                            <a:latin typeface="Cambria Math" panose="02040503050406030204" charset="0"/>
                            <a:cs typeface="Cambria Math" panose="02040503050406030204" charset="0"/>
                          </a:rPr>
                        </m:ctrlPr>
                      </m:sSubSupPr>
                      <m:e>
                        <m:r>
                          <m:rPr>
                            <m:sty m:val="p"/>
                          </m:rPr>
                          <a:rPr lang="en-US" altLang="zh-CN" sz="1600">
                            <a:latin typeface="Cambria Math" panose="02040503050406030204" charset="0"/>
                            <a:cs typeface="Cambria Math" panose="02040503050406030204" charset="0"/>
                            <a:sym typeface="+mn-ea"/>
                          </a:rPr>
                          <m:t>CS</m:t>
                        </m:r>
                      </m:e>
                      <m:sub>
                        <m:r>
                          <a:rPr lang="en-US" altLang="zh-CN" sz="1600" i="1">
                            <a:latin typeface="Cambria Math" panose="02040503050406030204" charset="0"/>
                            <a:cs typeface="Cambria Math" panose="02040503050406030204" charset="0"/>
                          </a:rPr>
                          <m:t>𝑅𝑁𝐶</m:t>
                        </m:r>
                      </m:sub>
                      <m:sup>
                        <m:r>
                          <a:rPr lang="en-US" altLang="zh-CN" sz="1600" i="1">
                            <a:latin typeface="Cambria Math" panose="02040503050406030204" charset="0"/>
                            <a:ea typeface="宋体" charset="0"/>
                            <a:cs typeface="Cambria Math" panose="02040503050406030204" charset="0"/>
                          </a:rPr>
                          <m:t>*</m:t>
                        </m:r>
                      </m:sup>
                    </m:sSubSup>
                  </m:oMath>
                </a14:m>
                <a:r>
                  <a:rPr lang="zh-CN" altLang="en-US" sz="1600" baseline="-25000">
                    <a:latin typeface="+mn-ea"/>
                    <a:cs typeface="+mn-ea"/>
                    <a:sym typeface="+mn-ea"/>
                  </a:rPr>
                  <a:t> </a:t>
                </a:r>
                <a:r>
                  <a:rPr lang="en-US" altLang="zh-CN" sz="1600">
                    <a:latin typeface="+mn-ea"/>
                    <a:cs typeface="+mn-ea"/>
                    <a:sym typeface="+mn-ea"/>
                  </a:rPr>
                  <a:t>&lt;</a:t>
                </a:r>
                <a:r>
                  <a:rPr lang="zh-CN" altLang="en-US" sz="1600">
                    <a:latin typeface="+mn-ea"/>
                    <a:cs typeface="+mn-ea"/>
                    <a:sym typeface="+mn-ea"/>
                  </a:rPr>
                  <a:t> </a:t>
                </a:r>
                <a14:m>
                  <m:oMath xmlns:m="http://schemas.openxmlformats.org/officeDocument/2006/math">
                    <m:sSubSup>
                      <m:sSubSupPr>
                        <m:ctrlPr>
                          <a:rPr lang="en-US" altLang="zh-CN" sz="1600" i="1">
                            <a:latin typeface="Cambria Math" panose="02040503050406030204" charset="0"/>
                            <a:cs typeface="Cambria Math" panose="02040503050406030204" charset="0"/>
                          </a:rPr>
                        </m:ctrlPr>
                      </m:sSubSupPr>
                      <m:e>
                        <m:r>
                          <m:rPr>
                            <m:sty m:val="p"/>
                          </m:rPr>
                          <a:rPr lang="en-US" altLang="zh-CN" sz="1600">
                            <a:latin typeface="Cambria Math" panose="02040503050406030204" charset="0"/>
                            <a:cs typeface="Cambria Math" panose="02040503050406030204" charset="0"/>
                            <a:sym typeface="+mn-ea"/>
                          </a:rPr>
                          <m:t>CS</m:t>
                        </m:r>
                      </m:e>
                      <m:sub>
                        <m:r>
                          <a:rPr lang="en-US" altLang="zh-CN" sz="1600" i="1">
                            <a:latin typeface="Cambria Math" panose="02040503050406030204" charset="0"/>
                            <a:cs typeface="Cambria Math" panose="02040503050406030204" charset="0"/>
                          </a:rPr>
                          <m:t>𝑅𝑆𝐶</m:t>
                        </m:r>
                      </m:sub>
                      <m:sup>
                        <m:r>
                          <a:rPr lang="en-US" altLang="zh-CN" sz="1600" i="1">
                            <a:latin typeface="Cambria Math" panose="02040503050406030204" charset="0"/>
                            <a:ea typeface="宋体" charset="0"/>
                            <a:cs typeface="Cambria Math" panose="02040503050406030204" charset="0"/>
                          </a:rPr>
                          <m:t>*</m:t>
                        </m:r>
                      </m:sup>
                    </m:sSubSup>
                  </m:oMath>
                </a14:m>
                <a:r>
                  <a:rPr lang="zh-CN" altLang="en-US" sz="1600">
                    <a:latin typeface="+mn-ea"/>
                    <a:cs typeface="+mn-ea"/>
                    <a:sym typeface="+mn-ea"/>
                  </a:rPr>
                  <a:t>; 对平台的预期利润，</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acc>
                          <m:accPr>
                            <m:chr m:val="̅"/>
                            <m:ctrlPr>
                              <a:rPr lang="en-US" altLang="zh-CN" sz="1600" i="1">
                                <a:latin typeface="Cambria Math" panose="02040503050406030204" charset="0"/>
                                <a:cs typeface="Cambria Math" panose="02040503050406030204" charset="0"/>
                                <a:sym typeface="+mn-ea"/>
                              </a:rPr>
                            </m:ctrlPr>
                          </m:accPr>
                          <m:e>
                            <m:r>
                              <a:rPr lang="en-US" altLang="zh-CN" sz="1600" i="1">
                                <a:latin typeface="Cambria Math" panose="02040503050406030204" charset="0"/>
                                <a:cs typeface="Cambria Math" panose="02040503050406030204" charset="0"/>
                                <a:sym typeface="+mn-ea"/>
                              </a:rPr>
                              <m:t>𝛱</m:t>
                            </m:r>
                          </m:e>
                        </m:acc>
                      </m:e>
                      <m:sub>
                        <m:r>
                          <a:rPr lang="en-US" altLang="zh-CN" sz="1600" i="1">
                            <a:latin typeface="Cambria Math" panose="02040503050406030204" charset="0"/>
                            <a:cs typeface="Cambria Math" panose="02040503050406030204" charset="0"/>
                            <a:sym typeface="+mn-ea"/>
                          </a:rPr>
                          <m:t>𝑃𝐹</m:t>
                        </m:r>
                        <m:r>
                          <a:rPr lang="en-US" altLang="zh-CN" sz="1600" i="1">
                            <a:latin typeface="Cambria Math" panose="02040503050406030204" charset="0"/>
                            <a:cs typeface="Cambria Math" panose="02040503050406030204" charset="0"/>
                            <a:sym typeface="+mn-ea"/>
                          </a:rPr>
                          <m:t>,</m:t>
                        </m:r>
                        <m:r>
                          <a:rPr lang="en-US" altLang="zh-CN" sz="1600" i="1">
                            <a:latin typeface="Cambria Math" panose="02040503050406030204" charset="0"/>
                            <a:cs typeface="Cambria Math" panose="02040503050406030204" charset="0"/>
                            <a:sym typeface="+mn-ea"/>
                          </a:rPr>
                          <m:t>𝑅𝐴𝐶</m:t>
                        </m:r>
                      </m:sub>
                      <m:sup>
                        <m:r>
                          <a:rPr lang="en-US" altLang="zh-CN" sz="1600" i="1">
                            <a:latin typeface="Cambria Math" panose="02040503050406030204" charset="0"/>
                            <a:cs typeface="Cambria Math" panose="02040503050406030204" charset="0"/>
                            <a:sym typeface="+mn-ea"/>
                          </a:rPr>
                          <m:t>*</m:t>
                        </m:r>
                      </m:sup>
                    </m:sSubSup>
                  </m:oMath>
                </a14:m>
                <a:r>
                  <a:rPr lang="zh-CN" altLang="en-US" sz="1600">
                    <a:latin typeface="+mn-ea"/>
                    <a:cs typeface="+mn-ea"/>
                    <a:sym typeface="+mn-ea"/>
                  </a:rPr>
                  <a:t> &lt; </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acc>
                          <m:accPr>
                            <m:chr m:val="̅"/>
                            <m:ctrlPr>
                              <a:rPr lang="en-US" altLang="zh-CN" sz="1600" i="1">
                                <a:latin typeface="Cambria Math" panose="02040503050406030204" charset="0"/>
                                <a:cs typeface="Cambria Math" panose="02040503050406030204" charset="0"/>
                                <a:sym typeface="+mn-ea"/>
                              </a:rPr>
                            </m:ctrlPr>
                          </m:accPr>
                          <m:e>
                            <m:r>
                              <a:rPr lang="en-US" altLang="zh-CN" sz="1600" i="1">
                                <a:latin typeface="Cambria Math" panose="02040503050406030204" charset="0"/>
                                <a:cs typeface="Cambria Math" panose="02040503050406030204" charset="0"/>
                                <a:sym typeface="+mn-ea"/>
                              </a:rPr>
                              <m:t>𝛱</m:t>
                            </m:r>
                          </m:e>
                        </m:acc>
                      </m:e>
                      <m:sub>
                        <m:r>
                          <a:rPr lang="en-US" altLang="zh-CN" sz="1600" i="1">
                            <a:latin typeface="Cambria Math" panose="02040503050406030204" charset="0"/>
                            <a:cs typeface="Cambria Math" panose="02040503050406030204" charset="0"/>
                            <a:sym typeface="+mn-ea"/>
                          </a:rPr>
                          <m:t>𝑃𝐹</m:t>
                        </m:r>
                        <m:r>
                          <a:rPr lang="en-US" altLang="zh-CN" sz="1600" i="1">
                            <a:latin typeface="Cambria Math" panose="02040503050406030204" charset="0"/>
                            <a:cs typeface="Cambria Math" panose="02040503050406030204" charset="0"/>
                            <a:sym typeface="+mn-ea"/>
                          </a:rPr>
                          <m:t>,</m:t>
                        </m:r>
                        <m:r>
                          <a:rPr lang="en-US" altLang="zh-CN" sz="1600" i="1">
                            <a:latin typeface="Cambria Math" panose="02040503050406030204" charset="0"/>
                            <a:cs typeface="Cambria Math" panose="02040503050406030204" charset="0"/>
                            <a:sym typeface="+mn-ea"/>
                          </a:rPr>
                          <m:t>𝑅𝑁𝐶</m:t>
                        </m:r>
                      </m:sub>
                      <m:sup>
                        <m:r>
                          <a:rPr lang="en-US" altLang="zh-CN" sz="1600" i="1">
                            <a:latin typeface="Cambria Math" panose="02040503050406030204" charset="0"/>
                            <a:cs typeface="Cambria Math" panose="02040503050406030204" charset="0"/>
                            <a:sym typeface="+mn-ea"/>
                          </a:rPr>
                          <m:t>*</m:t>
                        </m:r>
                      </m:sup>
                    </m:sSubSup>
                  </m:oMath>
                </a14:m>
                <a:r>
                  <a:rPr lang="zh-CN" altLang="en-US" sz="1600">
                    <a:latin typeface="+mn-ea"/>
                    <a:cs typeface="+mn-ea"/>
                    <a:sym typeface="+mn-ea"/>
                  </a:rPr>
                  <a:t> </a:t>
                </a:r>
                <a:r>
                  <a:rPr lang="en-US" altLang="zh-CN" sz="1600">
                    <a:latin typeface="+mn-ea"/>
                    <a:cs typeface="+mn-ea"/>
                    <a:sym typeface="+mn-ea"/>
                  </a:rPr>
                  <a:t>&lt; </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acc>
                          <m:accPr>
                            <m:chr m:val="̅"/>
                            <m:ctrlPr>
                              <a:rPr lang="en-US" altLang="zh-CN" sz="1600" i="1">
                                <a:latin typeface="Cambria Math" panose="02040503050406030204" charset="0"/>
                                <a:cs typeface="Cambria Math" panose="02040503050406030204" charset="0"/>
                                <a:sym typeface="+mn-ea"/>
                              </a:rPr>
                            </m:ctrlPr>
                          </m:accPr>
                          <m:e>
                            <m:r>
                              <a:rPr lang="en-US" altLang="zh-CN" sz="1600" i="1">
                                <a:latin typeface="Cambria Math" panose="02040503050406030204" charset="0"/>
                                <a:cs typeface="Cambria Math" panose="02040503050406030204" charset="0"/>
                                <a:sym typeface="+mn-ea"/>
                              </a:rPr>
                              <m:t>𝛱</m:t>
                            </m:r>
                          </m:e>
                        </m:acc>
                      </m:e>
                      <m:sub>
                        <m:r>
                          <a:rPr lang="en-US" altLang="zh-CN" sz="1600" i="1">
                            <a:latin typeface="Cambria Math" panose="02040503050406030204" charset="0"/>
                            <a:cs typeface="Cambria Math" panose="02040503050406030204" charset="0"/>
                            <a:sym typeface="+mn-ea"/>
                          </a:rPr>
                          <m:t>𝑃𝐹</m:t>
                        </m:r>
                        <m:r>
                          <a:rPr lang="en-US" altLang="zh-CN" sz="1600" i="1">
                            <a:latin typeface="Cambria Math" panose="02040503050406030204" charset="0"/>
                            <a:cs typeface="Cambria Math" panose="02040503050406030204" charset="0"/>
                            <a:sym typeface="+mn-ea"/>
                          </a:rPr>
                          <m:t>,</m:t>
                        </m:r>
                        <m:r>
                          <a:rPr lang="en-US" altLang="zh-CN" sz="1600" i="1">
                            <a:latin typeface="Cambria Math" panose="02040503050406030204" charset="0"/>
                            <a:cs typeface="Cambria Math" panose="02040503050406030204" charset="0"/>
                            <a:sym typeface="+mn-ea"/>
                          </a:rPr>
                          <m:t>𝑅𝑆𝐶</m:t>
                        </m:r>
                      </m:sub>
                      <m:sup>
                        <m:r>
                          <a:rPr lang="en-US" altLang="zh-CN" sz="1600" i="1">
                            <a:latin typeface="Cambria Math" panose="02040503050406030204" charset="0"/>
                            <a:cs typeface="Cambria Math" panose="02040503050406030204" charset="0"/>
                            <a:sym typeface="+mn-ea"/>
                          </a:rPr>
                          <m:t>*</m:t>
                        </m:r>
                      </m:sup>
                    </m:sSubSup>
                  </m:oMath>
                </a14:m>
                <a:r>
                  <a:rPr lang="en-US" altLang="zh-CN" sz="1600">
                    <a:latin typeface="+mn-ea"/>
                    <a:cs typeface="+mn-ea"/>
                    <a:sym typeface="+mn-ea"/>
                  </a:rPr>
                  <a:t> .（c）当客户寻求风险时，该平台的利润风险最大；其次</a:t>
                </a:r>
                <a:r>
                  <a:rPr lang="zh-CN" altLang="en-US" sz="1600">
                    <a:latin typeface="+mn-ea"/>
                    <a:cs typeface="+mn-ea"/>
                    <a:sym typeface="+mn-ea"/>
                  </a:rPr>
                  <a:t>是</a:t>
                </a:r>
                <a:r>
                  <a:rPr lang="en-US" altLang="zh-CN" sz="1600">
                    <a:latin typeface="+mn-ea"/>
                    <a:cs typeface="+mn-ea"/>
                    <a:sym typeface="+mn-ea"/>
                  </a:rPr>
                  <a:t>当客户处于风险中立状态时</a:t>
                </a:r>
                <a:r>
                  <a:rPr lang="zh-CN" altLang="en-US" sz="1600">
                    <a:latin typeface="+mn-ea"/>
                    <a:cs typeface="+mn-ea"/>
                    <a:sym typeface="+mn-ea"/>
                  </a:rPr>
                  <a:t>的</a:t>
                </a:r>
                <a:r>
                  <a:rPr lang="en-US" altLang="zh-CN" sz="1600">
                    <a:latin typeface="+mn-ea"/>
                    <a:cs typeface="+mn-ea"/>
                    <a:sym typeface="+mn-ea"/>
                  </a:rPr>
                  <a:t>平台利润风险；当客户不愿冒险时，平台的利润风险最小</a:t>
                </a:r>
                <a:r>
                  <a:rPr lang="zh-CN" altLang="en-US" sz="1600">
                    <a:latin typeface="+mn-ea"/>
                    <a:cs typeface="+mn-ea"/>
                    <a:sym typeface="+mn-ea"/>
                  </a:rPr>
                  <a:t>，即</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r>
                          <a:rPr lang="en-US" altLang="zh-CN" sz="1600" i="1">
                            <a:latin typeface="Cambria Math" panose="02040503050406030204" charset="0"/>
                            <a:cs typeface="Cambria Math" panose="02040503050406030204" charset="0"/>
                            <a:sym typeface="+mn-ea"/>
                          </a:rPr>
                          <m:t>𝑆</m:t>
                        </m:r>
                      </m:e>
                      <m:sub>
                        <m:r>
                          <a:rPr lang="en-US" altLang="zh-CN" sz="1600" i="1">
                            <a:latin typeface="Cambria Math" panose="02040503050406030204" charset="0"/>
                            <a:cs typeface="Cambria Math" panose="02040503050406030204" charset="0"/>
                            <a:sym typeface="+mn-ea"/>
                          </a:rPr>
                          <m:t>𝑃𝐹</m:t>
                        </m:r>
                        <m:r>
                          <a:rPr lang="en-US" altLang="zh-CN" sz="1600" i="1">
                            <a:latin typeface="Cambria Math" panose="02040503050406030204" charset="0"/>
                            <a:cs typeface="Cambria Math" panose="02040503050406030204" charset="0"/>
                            <a:sym typeface="+mn-ea"/>
                          </a:rPr>
                          <m:t>,</m:t>
                        </m:r>
                        <m:r>
                          <a:rPr lang="en-US" altLang="zh-CN" sz="1600" i="1">
                            <a:latin typeface="Cambria Math" panose="02040503050406030204" charset="0"/>
                            <a:cs typeface="Cambria Math" panose="02040503050406030204" charset="0"/>
                            <a:sym typeface="+mn-ea"/>
                          </a:rPr>
                          <m:t>𝑅𝐴𝐶</m:t>
                        </m:r>
                      </m:sub>
                      <m:sup>
                        <m:r>
                          <a:rPr lang="en-US" altLang="zh-CN" sz="1600" i="1">
                            <a:latin typeface="Cambria Math" panose="02040503050406030204" charset="0"/>
                            <a:cs typeface="Cambria Math" panose="02040503050406030204" charset="0"/>
                            <a:sym typeface="+mn-ea"/>
                          </a:rPr>
                          <m:t>*</m:t>
                        </m:r>
                      </m:sup>
                    </m:sSubSup>
                  </m:oMath>
                </a14:m>
                <a:r>
                  <a:rPr lang="zh-CN" altLang="en-US" sz="1600">
                    <a:latin typeface="+mn-ea"/>
                    <a:cs typeface="+mn-ea"/>
                    <a:sym typeface="+mn-ea"/>
                  </a:rPr>
                  <a:t> &lt; </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r>
                          <a:rPr lang="en-US" altLang="zh-CN" sz="1600" i="1">
                            <a:latin typeface="Cambria Math" panose="02040503050406030204" charset="0"/>
                            <a:cs typeface="Cambria Math" panose="02040503050406030204" charset="0"/>
                            <a:sym typeface="+mn-ea"/>
                          </a:rPr>
                          <m:t>𝑆</m:t>
                        </m:r>
                      </m:e>
                      <m:sub>
                        <m:r>
                          <a:rPr lang="en-US" altLang="zh-CN" sz="1600" i="1">
                            <a:latin typeface="Cambria Math" panose="02040503050406030204" charset="0"/>
                            <a:cs typeface="Cambria Math" panose="02040503050406030204" charset="0"/>
                            <a:sym typeface="+mn-ea"/>
                          </a:rPr>
                          <m:t>𝑃𝐹</m:t>
                        </m:r>
                        <m:r>
                          <a:rPr lang="en-US" altLang="zh-CN" sz="1600" i="1">
                            <a:latin typeface="Cambria Math" panose="02040503050406030204" charset="0"/>
                            <a:cs typeface="Cambria Math" panose="02040503050406030204" charset="0"/>
                            <a:sym typeface="+mn-ea"/>
                          </a:rPr>
                          <m:t>,</m:t>
                        </m:r>
                        <m:r>
                          <a:rPr lang="en-US" altLang="zh-CN" sz="1600" i="1">
                            <a:latin typeface="Cambria Math" panose="02040503050406030204" charset="0"/>
                            <a:cs typeface="Cambria Math" panose="02040503050406030204" charset="0"/>
                            <a:sym typeface="+mn-ea"/>
                          </a:rPr>
                          <m:t>𝑅𝑁𝐶</m:t>
                        </m:r>
                      </m:sub>
                      <m:sup>
                        <m:r>
                          <a:rPr lang="en-US" altLang="zh-CN" sz="1600" i="1">
                            <a:latin typeface="Cambria Math" panose="02040503050406030204" charset="0"/>
                            <a:cs typeface="Cambria Math" panose="02040503050406030204" charset="0"/>
                            <a:sym typeface="+mn-ea"/>
                          </a:rPr>
                          <m:t>*</m:t>
                        </m:r>
                      </m:sup>
                    </m:sSubSup>
                  </m:oMath>
                </a14:m>
                <a:r>
                  <a:rPr lang="zh-CN" altLang="en-US" sz="1600">
                    <a:latin typeface="+mn-ea"/>
                    <a:cs typeface="+mn-ea"/>
                    <a:sym typeface="+mn-ea"/>
                  </a:rPr>
                  <a:t> </a:t>
                </a:r>
                <a:r>
                  <a:rPr lang="en-US" altLang="zh-CN" sz="1600">
                    <a:latin typeface="+mn-ea"/>
                    <a:cs typeface="+mn-ea"/>
                    <a:sym typeface="+mn-ea"/>
                  </a:rPr>
                  <a:t>&lt; </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r>
                          <a:rPr lang="en-US" altLang="zh-CN" sz="1600" i="1">
                            <a:latin typeface="Cambria Math" panose="02040503050406030204" charset="0"/>
                            <a:cs typeface="Cambria Math" panose="02040503050406030204" charset="0"/>
                            <a:sym typeface="+mn-ea"/>
                          </a:rPr>
                          <m:t>𝑆</m:t>
                        </m:r>
                      </m:e>
                      <m:sub>
                        <m:r>
                          <a:rPr lang="en-US" altLang="zh-CN" sz="1600" i="1">
                            <a:latin typeface="Cambria Math" panose="02040503050406030204" charset="0"/>
                            <a:cs typeface="Cambria Math" panose="02040503050406030204" charset="0"/>
                            <a:sym typeface="+mn-ea"/>
                          </a:rPr>
                          <m:t>𝑃𝐹</m:t>
                        </m:r>
                        <m:r>
                          <a:rPr lang="en-US" altLang="zh-CN" sz="1600" i="1">
                            <a:latin typeface="Cambria Math" panose="02040503050406030204" charset="0"/>
                            <a:cs typeface="Cambria Math" panose="02040503050406030204" charset="0"/>
                            <a:sym typeface="+mn-ea"/>
                          </a:rPr>
                          <m:t>,</m:t>
                        </m:r>
                        <m:r>
                          <a:rPr lang="en-US" altLang="zh-CN" sz="1600" i="1">
                            <a:latin typeface="Cambria Math" panose="02040503050406030204" charset="0"/>
                            <a:cs typeface="Cambria Math" panose="02040503050406030204" charset="0"/>
                            <a:sym typeface="+mn-ea"/>
                          </a:rPr>
                          <m:t>𝑅𝑆𝐶</m:t>
                        </m:r>
                      </m:sub>
                      <m:sup>
                        <m:r>
                          <a:rPr lang="en-US" altLang="zh-CN" sz="1600" i="1">
                            <a:latin typeface="Cambria Math" panose="02040503050406030204" charset="0"/>
                            <a:cs typeface="Cambria Math" panose="02040503050406030204" charset="0"/>
                            <a:sym typeface="+mn-ea"/>
                          </a:rPr>
                          <m:t>*</m:t>
                        </m:r>
                      </m:sup>
                    </m:sSubSup>
                  </m:oMath>
                </a14:m>
                <a:r>
                  <a:rPr lang="zh-CN" altLang="en-US" sz="1600">
                    <a:latin typeface="+mn-ea"/>
                    <a:cs typeface="+mn-ea"/>
                    <a:sym typeface="+mn-ea"/>
                  </a:rPr>
                  <a:t> </a:t>
                </a:r>
                <a:r>
                  <a:rPr lang="en-US" altLang="zh-CN" sz="1600">
                    <a:latin typeface="+mn-ea"/>
                    <a:cs typeface="+mn-ea"/>
                    <a:sym typeface="+mn-ea"/>
                  </a:rPr>
                  <a:t>. (d）对于代理商，客户的风险态度对其预期利润和利润风险的影响遵循与平台相同的模式。</a:t>
                </a:r>
                <a:endParaRPr lang="en-US" altLang="zh-CN" sz="1600">
                  <a:latin typeface="+mn-ea"/>
                  <a:cs typeface="+mn-ea"/>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4612640" y="1601470"/>
                <a:ext cx="6379210" cy="325945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30392">
        <p15:prstTrans prst="prestige"/>
      </p:transition>
    </mc:Choice>
    <mc:Fallback>
      <p:transition spd="slow" advTm="30392">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2"/>
          <p:cNvSpPr txBox="1"/>
          <p:nvPr/>
        </p:nvSpPr>
        <p:spPr>
          <a:xfrm>
            <a:off x="1889760" y="219710"/>
            <a:ext cx="309689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4.3 n </a:t>
            </a:r>
            <a:r>
              <a:rPr lang="zh-CN" altLang="en-US" sz="2800" b="1" dirty="0">
                <a:solidFill>
                  <a:srgbClr val="005DA2"/>
                </a:solidFill>
                <a:latin typeface="微软雅黑" pitchFamily="34" charset="-122"/>
                <a:ea typeface="微软雅黑" pitchFamily="34" charset="-122"/>
              </a:rPr>
              <a:t>和 </a:t>
            </a:r>
            <a:r>
              <a:rPr lang="en-US" altLang="zh-CN" sz="2800" b="1" dirty="0">
                <a:solidFill>
                  <a:srgbClr val="005DA2"/>
                </a:solidFill>
                <a:latin typeface="微软雅黑" pitchFamily="34" charset="-122"/>
                <a:ea typeface="微软雅黑" pitchFamily="34" charset="-122"/>
              </a:rPr>
              <a:t>r </a:t>
            </a:r>
            <a:r>
              <a:rPr lang="zh-CN" altLang="en-US" sz="2800" b="1" dirty="0">
                <a:solidFill>
                  <a:srgbClr val="005DA2"/>
                </a:solidFill>
                <a:latin typeface="微软雅黑" pitchFamily="34" charset="-122"/>
                <a:ea typeface="微软雅黑" pitchFamily="34" charset="-122"/>
              </a:rPr>
              <a:t>的影响</a:t>
            </a:r>
            <a:endParaRPr lang="zh-CN" altLang="en-US" sz="2800" b="1" dirty="0">
              <a:solidFill>
                <a:srgbClr val="005DA2"/>
              </a:solidFill>
              <a:latin typeface="微软雅黑" pitchFamily="34" charset="-122"/>
              <a:ea typeface="微软雅黑" pitchFamily="34" charset="-122"/>
            </a:endParaRPr>
          </a:p>
        </p:txBody>
      </p:sp>
      <p:sp>
        <p:nvSpPr>
          <p:cNvPr id="3" name="同心圆 2"/>
          <p:cNvSpPr/>
          <p:nvPr/>
        </p:nvSpPr>
        <p:spPr>
          <a:xfrm>
            <a:off x="1027430" y="219710"/>
            <a:ext cx="496570" cy="476885"/>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mc:AlternateContent xmlns:mc="http://schemas.openxmlformats.org/markup-compatibility/2006">
        <mc:Choice xmlns:a14="http://schemas.microsoft.com/office/drawing/2010/main" Requires="a14">
          <p:sp>
            <p:nvSpPr>
              <p:cNvPr id="2" name="文本框 1"/>
              <p:cNvSpPr txBox="1"/>
              <p:nvPr/>
            </p:nvSpPr>
            <p:spPr>
              <a:xfrm>
                <a:off x="601980" y="741680"/>
                <a:ext cx="10995025" cy="6020435"/>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en-US" altLang="zh-CN" sz="1600">
                    <a:latin typeface="+mn-ea"/>
                    <a:cs typeface="+mn-ea"/>
                  </a:rPr>
                  <a:t>根据引理3.2，最优服务价格随着TWTD（即t+</a:t>
                </a:r>
                <a:r>
                  <a:rPr lang="en-US" altLang="zh-CN" sz="1600">
                    <a:latin typeface="Arial" panose="020B0604020202090204" pitchFamily="34" charset="0"/>
                    <a:cs typeface="Arial" panose="020B0604020202090204" pitchFamily="34" charset="0"/>
                  </a:rPr>
                  <a:t>β</a:t>
                </a:r>
                <a:r>
                  <a:rPr lang="en-US" altLang="zh-CN" sz="1600">
                    <a:latin typeface="+mn-ea"/>
                    <a:cs typeface="+mn-ea"/>
                  </a:rPr>
                  <a:t>）降低。 根据引理3.1，预期的等待时间T（n，r）随着服务代理的数量（n）减少，随着有效到达速度（r）增加，我们得出推论4.1 。</a:t>
                </a:r>
                <a:endParaRPr lang="en-US" altLang="zh-CN" sz="1600">
                  <a:latin typeface="+mn-ea"/>
                  <a:cs typeface="+mn-ea"/>
                </a:endParaRPr>
              </a:p>
              <a:p>
                <a:pPr indent="406400" fontAlgn="auto">
                  <a:lnSpc>
                    <a:spcPct val="150000"/>
                  </a:lnSpc>
                  <a:extLst>
                    <a:ext uri="{35155182-B16C-46BC-9424-99874614C6A1}">
                      <wpsdc:indentchars xmlns:wpsdc="http://www.wps.cn/officeDocument/2017/drawingmlCustomData" val="200" checksum="1740828767"/>
                    </a:ext>
                  </a:extLst>
                </a:pPr>
                <a:r>
                  <a:rPr lang="en-US" altLang="zh-CN" sz="1600">
                    <a:latin typeface="+mn-ea"/>
                    <a:cs typeface="+mn-ea"/>
                  </a:rPr>
                  <a:t>推论4.1。（a）在均值风险框架下，当消费者不愿承担风险并且不承担风险时，最优服务价格会随着雇佣代理数量增加，随着有效到达率降低。（b）当消费者寻求风险且 </a:t>
                </a:r>
                <a14:m>
                  <m:oMath xmlns:m="http://schemas.openxmlformats.org/officeDocument/2006/math">
                    <m:acc>
                      <m:accPr>
                        <m:ctrlPr>
                          <a:rPr lang="en-US" altLang="zh-CN" sz="1600">
                            <a:latin typeface="+mn-ea"/>
                            <a:cs typeface="+mn-ea"/>
                          </a:rPr>
                        </m:ctrlPr>
                      </m:accPr>
                      <m:e>
                        <m:r>
                          <a:rPr lang="en-US" altLang="zh-CN" sz="1600">
                            <a:latin typeface="+mn-ea"/>
                            <a:cs typeface="+mn-ea"/>
                          </a:rPr>
                          <m:t>𝛽</m:t>
                        </m:r>
                      </m:e>
                    </m:acc>
                  </m:oMath>
                </a14:m>
                <a:r>
                  <a:rPr lang="en-US" altLang="zh-CN" sz="1600">
                    <a:latin typeface="+mn-ea"/>
                    <a:cs typeface="+mn-ea"/>
                    <a:sym typeface="+mn-ea"/>
                  </a:rPr>
                  <a:t>&lt;</a:t>
                </a:r>
                <a14:m>
                  <m:oMath xmlns:m="http://schemas.openxmlformats.org/officeDocument/2006/math">
                    <m:acc>
                      <m:accPr>
                        <m:chr m:val="̃"/>
                        <m:ctrlPr>
                          <a:rPr lang="en-US" altLang="zh-CN" sz="1600">
                            <a:latin typeface="+mn-ea"/>
                            <a:cs typeface="+mn-ea"/>
                          </a:rPr>
                        </m:ctrlPr>
                      </m:accPr>
                      <m:e>
                        <m:r>
                          <a:rPr lang="en-US" altLang="zh-CN" sz="1600">
                            <a:latin typeface="+mn-ea"/>
                            <a:cs typeface="+mn-ea"/>
                          </a:rPr>
                          <m:t>𝛽</m:t>
                        </m:r>
                      </m:e>
                    </m:acc>
                  </m:oMath>
                </a14:m>
                <a:r>
                  <a:rPr lang="en-US" altLang="zh-CN" sz="1600">
                    <a:latin typeface="+mn-ea"/>
                    <a:cs typeface="+mn-ea"/>
                  </a:rPr>
                  <a:t> 时，最优服务价格会随着代理商数量降低，并随着有效到达率增加；否则，它会遵循规避风险和风险中立方案的模式。</a:t>
                </a:r>
                <a:endParaRPr lang="en-US" altLang="zh-CN" sz="1600">
                  <a:latin typeface="+mn-ea"/>
                  <a:cs typeface="+mn-ea"/>
                </a:endParaRPr>
              </a:p>
              <a:p>
                <a:pPr indent="406400" fontAlgn="auto">
                  <a:lnSpc>
                    <a:spcPct val="150000"/>
                  </a:lnSpc>
                  <a:extLst>
                    <a:ext uri="{35155182-B16C-46BC-9424-99874614C6A1}">
                      <wpsdc:indentchars xmlns:wpsdc="http://www.wps.cn/officeDocument/2017/drawingmlCustomData" val="200" checksum="1740828767"/>
                    </a:ext>
                  </a:extLst>
                </a:pPr>
                <a:r>
                  <a:rPr lang="en-US" altLang="zh-CN" sz="1600">
                    <a:latin typeface="+mn-ea"/>
                    <a:cs typeface="+mn-ea"/>
                  </a:rPr>
                  <a:t>最佳利润和消费者剩余也有类似的结果.</a:t>
                </a:r>
                <a:endParaRPr lang="en-US" altLang="zh-CN" sz="1600">
                  <a:latin typeface="+mn-ea"/>
                  <a:cs typeface="+mn-ea"/>
                </a:endParaRPr>
              </a:p>
              <a:p>
                <a:pPr indent="406400" fontAlgn="auto">
                  <a:lnSpc>
                    <a:spcPct val="150000"/>
                  </a:lnSpc>
                  <a:extLst>
                    <a:ext uri="{35155182-B16C-46BC-9424-99874614C6A1}">
                      <wpsdc:indentchars xmlns:wpsdc="http://www.wps.cn/officeDocument/2017/drawingmlCustomData" val="200" checksum="1740828767"/>
                    </a:ext>
                  </a:extLst>
                </a:pPr>
                <a:r>
                  <a:rPr lang="en-US" altLang="zh-CN" sz="1600">
                    <a:latin typeface="+mn-ea"/>
                    <a:cs typeface="+mn-ea"/>
                  </a:rPr>
                  <a:t>推论4.2。（a）在均值风险框架下，当消费者是规避风险和不承担风险的消费者时，最优利润和消费者剩余会随代理商数量增加，随有效到达率降低。（b）当消费者寻求风险且</a:t>
                </a:r>
                <a:r>
                  <a:rPr lang="en-US" altLang="zh-CN" sz="1600">
                    <a:latin typeface="+mn-ea"/>
                    <a:cs typeface="+mn-ea"/>
                    <a:sym typeface="+mn-ea"/>
                  </a:rPr>
                  <a:t> </a:t>
                </a:r>
                <a14:m>
                  <m:oMath xmlns:m="http://schemas.openxmlformats.org/officeDocument/2006/math">
                    <m:acc>
                      <m:accPr>
                        <m:ctrlPr>
                          <a:rPr lang="en-US" altLang="zh-CN" sz="1600">
                            <a:latin typeface="+mn-ea"/>
                            <a:cs typeface="+mn-ea"/>
                          </a:rPr>
                        </m:ctrlPr>
                      </m:accPr>
                      <m:e>
                        <m:r>
                          <a:rPr lang="en-US" altLang="zh-CN" sz="1600">
                            <a:latin typeface="+mn-ea"/>
                            <a:cs typeface="+mn-ea"/>
                          </a:rPr>
                          <m:t>𝛽</m:t>
                        </m:r>
                      </m:e>
                    </m:acc>
                  </m:oMath>
                </a14:m>
                <a:r>
                  <a:rPr lang="en-US" altLang="zh-CN" sz="1600">
                    <a:latin typeface="+mn-ea"/>
                    <a:cs typeface="+mn-ea"/>
                    <a:sym typeface="+mn-ea"/>
                  </a:rPr>
                  <a:t>&lt;</a:t>
                </a:r>
                <a14:m>
                  <m:oMath xmlns:m="http://schemas.openxmlformats.org/officeDocument/2006/math">
                    <m:acc>
                      <m:accPr>
                        <m:chr m:val="̃"/>
                        <m:ctrlPr>
                          <a:rPr lang="en-US" altLang="zh-CN" sz="1600">
                            <a:latin typeface="+mn-ea"/>
                            <a:cs typeface="+mn-ea"/>
                          </a:rPr>
                        </m:ctrlPr>
                      </m:accPr>
                      <m:e>
                        <m:r>
                          <a:rPr lang="en-US" altLang="zh-CN" sz="1600">
                            <a:latin typeface="+mn-ea"/>
                            <a:cs typeface="+mn-ea"/>
                          </a:rPr>
                          <m:t>𝛽</m:t>
                        </m:r>
                      </m:e>
                    </m:acc>
                  </m:oMath>
                </a14:m>
                <a:r>
                  <a:rPr lang="en-US" altLang="zh-CN" sz="1600">
                    <a:latin typeface="+mn-ea"/>
                    <a:cs typeface="+mn-ea"/>
                    <a:sym typeface="+mn-ea"/>
                  </a:rPr>
                  <a:t> </a:t>
                </a:r>
                <a:r>
                  <a:rPr lang="en-US" altLang="zh-CN" sz="1600">
                    <a:latin typeface="+mn-ea"/>
                    <a:cs typeface="+mn-ea"/>
                  </a:rPr>
                  <a:t>时，最优利润和消费者剩余随着代理人数量减少，并随着有效到达率增加；否则，他们会在风险规避和风险中立的情况下遵循模式。</a:t>
                </a:r>
                <a:endParaRPr lang="en-US" altLang="zh-CN" sz="1600">
                  <a:latin typeface="+mn-ea"/>
                  <a:cs typeface="+mn-ea"/>
                </a:endParaRPr>
              </a:p>
              <a:p>
                <a:pPr indent="406400" fontAlgn="auto">
                  <a:lnSpc>
                    <a:spcPct val="150000"/>
                  </a:lnSpc>
                  <a:extLst>
                    <a:ext uri="{35155182-B16C-46BC-9424-99874614C6A1}">
                      <wpsdc:indentchars xmlns:wpsdc="http://www.wps.cn/officeDocument/2017/drawingmlCustomData" val="200" checksum="1740828767"/>
                    </a:ext>
                  </a:extLst>
                </a:pPr>
                <a:r>
                  <a:rPr lang="en-US" altLang="zh-CN" sz="1600">
                    <a:solidFill>
                      <a:srgbClr val="FF0000"/>
                    </a:solidFill>
                    <a:latin typeface="+mn-ea"/>
                    <a:cs typeface="+mn-ea"/>
                  </a:rPr>
                  <a:t>推论4.1和推论4.2突出了两点：（i）客户的风险态度在影响服务代理商数量和有效到达速度带来的影响方面起着至关重要的作用</a:t>
                </a:r>
                <a:r>
                  <a:rPr lang="zh-CN" altLang="en-US" sz="1600">
                    <a:solidFill>
                      <a:srgbClr val="FF0000"/>
                    </a:solidFill>
                    <a:latin typeface="+mn-ea"/>
                    <a:cs typeface="+mn-ea"/>
                  </a:rPr>
                  <a:t>。</a:t>
                </a:r>
                <a:r>
                  <a:rPr lang="en-US" altLang="zh-CN" sz="1600">
                    <a:solidFill>
                      <a:srgbClr val="FF0000"/>
                    </a:solidFill>
                    <a:latin typeface="+mn-ea"/>
                    <a:cs typeface="+mn-ea"/>
                  </a:rPr>
                  <a:t>（ii）对于寻求风险的案例，有一个阈值</a:t>
                </a:r>
                <a:r>
                  <a:rPr lang="en-US" altLang="zh-CN" sz="1600">
                    <a:solidFill>
                      <a:srgbClr val="FF0000"/>
                    </a:solidFill>
                    <a:latin typeface="Arial" panose="020B0604020202090204" pitchFamily="34" charset="0"/>
                    <a:cs typeface="Arial" panose="020B0604020202090204" pitchFamily="34" charset="0"/>
                  </a:rPr>
                  <a:t>β</a:t>
                </a:r>
                <a:r>
                  <a:rPr lang="en-US" altLang="zh-CN" sz="1600">
                    <a:solidFill>
                      <a:srgbClr val="FF0000"/>
                    </a:solidFill>
                    <a:latin typeface="+mn-ea"/>
                    <a:cs typeface="+mn-ea"/>
                  </a:rPr>
                  <a:t>，该阈值决定结果。</a:t>
                </a:r>
                <a:endParaRPr lang="en-US" altLang="zh-CN" sz="1600">
                  <a:latin typeface="+mn-ea"/>
                  <a:cs typeface="+mn-ea"/>
                </a:endParaRPr>
              </a:p>
              <a:p>
                <a:pPr indent="406400" fontAlgn="auto">
                  <a:lnSpc>
                    <a:spcPct val="150000"/>
                  </a:lnSpc>
                  <a:extLst>
                    <a:ext uri="{35155182-B16C-46BC-9424-99874614C6A1}">
                      <wpsdc:indentchars xmlns:wpsdc="http://www.wps.cn/officeDocument/2017/drawingmlCustomData" val="200" checksum="1740828767"/>
                    </a:ext>
                  </a:extLst>
                </a:pPr>
                <a:r>
                  <a:rPr lang="zh-CN" altLang="en-US" sz="1600">
                    <a:latin typeface="+mn-ea"/>
                    <a:cs typeface="+mn-ea"/>
                  </a:rPr>
                  <a:t>推论</a:t>
                </a:r>
                <a:r>
                  <a:rPr lang="en-US" altLang="zh-CN" sz="1600">
                    <a:latin typeface="+mn-ea"/>
                    <a:cs typeface="+mn-ea"/>
                  </a:rPr>
                  <a:t>4.3</a:t>
                </a:r>
                <a:r>
                  <a:rPr lang="zh-CN" altLang="en-US" sz="1600">
                    <a:latin typeface="+mn-ea"/>
                    <a:cs typeface="+mn-ea"/>
                  </a:rPr>
                  <a:t>。当消费者追求风险（但是不过度追求风险时，即</a:t>
                </a:r>
                <a14:m>
                  <m:oMath xmlns:m="http://schemas.openxmlformats.org/officeDocument/2006/math">
                    <m:acc>
                      <m:accPr>
                        <m:ctrlPr>
                          <a:rPr lang="en-US" altLang="zh-CN" sz="1600">
                            <a:latin typeface="+mn-ea"/>
                            <a:cs typeface="+mn-ea"/>
                          </a:rPr>
                        </m:ctrlPr>
                      </m:accPr>
                      <m:e>
                        <m:r>
                          <a:rPr lang="en-US" altLang="zh-CN" sz="1600">
                            <a:latin typeface="+mn-ea"/>
                            <a:cs typeface="+mn-ea"/>
                          </a:rPr>
                          <m:t>𝛽</m:t>
                        </m:r>
                      </m:e>
                    </m:acc>
                  </m:oMath>
                </a14:m>
                <a:r>
                  <a:rPr lang="en-US" altLang="zh-CN" sz="1600">
                    <a:latin typeface="+mn-ea"/>
                    <a:cs typeface="+mn-ea"/>
                    <a:sym typeface="+mn-ea"/>
                  </a:rPr>
                  <a:t>&lt;</a:t>
                </a:r>
                <a14:m>
                  <m:oMath xmlns:m="http://schemas.openxmlformats.org/officeDocument/2006/math">
                    <m:acc>
                      <m:accPr>
                        <m:chr m:val="̃"/>
                        <m:ctrlPr>
                          <a:rPr lang="en-US" altLang="zh-CN" sz="1600">
                            <a:latin typeface="+mn-ea"/>
                            <a:cs typeface="+mn-ea"/>
                          </a:rPr>
                        </m:ctrlPr>
                      </m:accPr>
                      <m:e>
                        <m:r>
                          <a:rPr lang="en-US" altLang="zh-CN" sz="1600">
                            <a:latin typeface="+mn-ea"/>
                            <a:cs typeface="+mn-ea"/>
                          </a:rPr>
                          <m:t>𝛽</m:t>
                        </m:r>
                      </m:e>
                    </m:acc>
                  </m:oMath>
                </a14:m>
                <a:r>
                  <a:rPr lang="en-US" altLang="zh-CN" sz="1600">
                    <a:latin typeface="+mn-ea"/>
                    <a:cs typeface="+mn-ea"/>
                    <a:sym typeface="+mn-ea"/>
                  </a:rPr>
                  <a:t> </a:t>
                </a:r>
                <a:r>
                  <a:rPr lang="zh-CN" altLang="en-US" sz="1600">
                    <a:latin typeface="+mn-ea"/>
                    <a:cs typeface="+mn-ea"/>
                    <a:sym typeface="+mn-ea"/>
                  </a:rPr>
                  <a:t>），最优服务定价 </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r>
                          <a:rPr lang="en-US" altLang="zh-CN" sz="1600" i="1">
                            <a:latin typeface="Cambria Math" panose="02040503050406030204" charset="0"/>
                            <a:cs typeface="Cambria Math" panose="02040503050406030204" charset="0"/>
                            <a:sym typeface="+mn-ea"/>
                          </a:rPr>
                          <m:t>𝑝</m:t>
                        </m:r>
                      </m:e>
                      <m:sub>
                        <m:r>
                          <a:rPr lang="en-US" altLang="zh-CN" sz="1600" i="1">
                            <a:latin typeface="Cambria Math" panose="02040503050406030204" charset="0"/>
                            <a:cs typeface="Cambria Math" panose="02040503050406030204" charset="0"/>
                            <a:sym typeface="+mn-ea"/>
                          </a:rPr>
                          <m:t>𝑅𝑆𝐶</m:t>
                        </m:r>
                      </m:sub>
                      <m:sup>
                        <m:r>
                          <a:rPr lang="en-US" altLang="zh-CN" sz="1600" i="1">
                            <a:latin typeface="Cambria Math" panose="02040503050406030204" charset="0"/>
                            <a:cs typeface="Cambria Math" panose="02040503050406030204" charset="0"/>
                            <a:sym typeface="+mn-ea"/>
                          </a:rPr>
                          <m:t>*</m:t>
                        </m:r>
                      </m:sup>
                    </m:sSubSup>
                  </m:oMath>
                </a14:m>
                <a:r>
                  <a:rPr lang="zh-CN" altLang="en-US" sz="1600">
                    <a:latin typeface="Cambria Math" panose="02040503050406030204" charset="0"/>
                    <a:cs typeface="Cambria Math" panose="02040503050406030204" charset="0"/>
                    <a:sym typeface="+mn-ea"/>
                  </a:rPr>
                  <a:t>和 </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r>
                          <a:rPr lang="en-US" altLang="zh-CN" sz="1600" i="1">
                            <a:latin typeface="Cambria Math" panose="02040503050406030204" charset="0"/>
                            <a:cs typeface="Cambria Math" panose="02040503050406030204" charset="0"/>
                            <a:sym typeface="+mn-ea"/>
                          </a:rPr>
                          <m:t>𝑝</m:t>
                        </m:r>
                      </m:e>
                      <m:sub>
                        <m:r>
                          <a:rPr lang="en-US" altLang="zh-CN" sz="1600" i="1">
                            <a:latin typeface="Cambria Math" panose="02040503050406030204" charset="0"/>
                            <a:cs typeface="Cambria Math" panose="02040503050406030204" charset="0"/>
                            <a:sym typeface="+mn-ea"/>
                          </a:rPr>
                          <m:t>𝑖</m:t>
                        </m:r>
                      </m:sub>
                      <m:sup>
                        <m:r>
                          <a:rPr lang="en-US" altLang="zh-CN" sz="1600" i="1">
                            <a:latin typeface="Cambria Math" panose="02040503050406030204" charset="0"/>
                            <a:cs typeface="Cambria Math" panose="02040503050406030204" charset="0"/>
                            <a:sym typeface="+mn-ea"/>
                          </a:rPr>
                          <m:t>*</m:t>
                        </m:r>
                      </m:sup>
                    </m:sSubSup>
                    <m:r>
                      <a:rPr lang="en-US" altLang="zh-CN" sz="1600" i="1">
                        <a:latin typeface="Cambria Math" panose="02040503050406030204" charset="0"/>
                        <a:cs typeface="Cambria Math" panose="02040503050406030204" charset="0"/>
                        <a:sym typeface="+mn-ea"/>
                      </a:rPr>
                      <m:t> （</m:t>
                    </m:r>
                  </m:oMath>
                </a14:m>
                <a:r>
                  <a:rPr lang="en-US" altLang="zh-CN" sz="1600">
                    <a:latin typeface="Cambria Math" panose="02040503050406030204" charset="0"/>
                    <a:cs typeface="Cambria Math" panose="02040503050406030204" charset="0"/>
                    <a:sym typeface="+mn-ea"/>
                  </a:rPr>
                  <a:t>i = RNC, RAC)</a:t>
                </a:r>
                <a:r>
                  <a:rPr lang="zh-CN" altLang="en-US" sz="1600">
                    <a:latin typeface="Cambria Math" panose="02040503050406030204" charset="0"/>
                    <a:cs typeface="Cambria Math" panose="02040503050406030204" charset="0"/>
                    <a:sym typeface="+mn-ea"/>
                  </a:rPr>
                  <a:t>之间的差值</a:t>
                </a:r>
                <a:r>
                  <a:rPr lang="en-US" altLang="zh-CN" sz="1600">
                    <a:latin typeface="+mn-ea"/>
                    <a:cs typeface="+mn-ea"/>
                    <a:sym typeface="+mn-ea"/>
                  </a:rPr>
                  <a:t>随着代理人数量减少，并随着有效到达率增加</a:t>
                </a:r>
                <a:r>
                  <a:rPr lang="zh-CN" altLang="en-US" sz="1600">
                    <a:latin typeface="+mn-ea"/>
                    <a:cs typeface="+mn-ea"/>
                    <a:sym typeface="+mn-ea"/>
                  </a:rPr>
                  <a:t>。</a:t>
                </a:r>
                <a:endParaRPr lang="zh-CN" altLang="en-US" sz="1600">
                  <a:latin typeface="+mn-ea"/>
                  <a:cs typeface="+mn-ea"/>
                  <a:sym typeface="+mn-ea"/>
                </a:endParaRPr>
              </a:p>
              <a:p>
                <a:pPr indent="406400" fontAlgn="auto">
                  <a:lnSpc>
                    <a:spcPct val="150000"/>
                  </a:lnSpc>
                  <a:extLst>
                    <a:ext uri="{35155182-B16C-46BC-9424-99874614C6A1}">
                      <wpsdc:indentchars xmlns:wpsdc="http://www.wps.cn/officeDocument/2017/drawingmlCustomData" val="200" checksum="1740828767"/>
                    </a:ext>
                  </a:extLst>
                </a:pPr>
                <a:r>
                  <a:rPr lang="zh-CN" altLang="en-US" sz="1600">
                    <a:latin typeface="+mn-ea"/>
                    <a:cs typeface="+mn-ea"/>
                    <a:sym typeface="+mn-ea"/>
                  </a:rPr>
                  <a:t>推论</a:t>
                </a:r>
                <a:r>
                  <a:rPr lang="en-US" altLang="zh-CN" sz="1600">
                    <a:latin typeface="+mn-ea"/>
                    <a:cs typeface="+mn-ea"/>
                    <a:sym typeface="+mn-ea"/>
                  </a:rPr>
                  <a:t>4.4</a:t>
                </a:r>
                <a:r>
                  <a:rPr lang="zh-CN" altLang="en-US" sz="1600">
                    <a:latin typeface="+mn-ea"/>
                    <a:cs typeface="+mn-ea"/>
                    <a:sym typeface="+mn-ea"/>
                  </a:rPr>
                  <a:t>。当消费者追求风险（但是不过度追求风险时，即</a:t>
                </a:r>
                <a14:m>
                  <m:oMath xmlns:m="http://schemas.openxmlformats.org/officeDocument/2006/math">
                    <m:acc>
                      <m:accPr>
                        <m:ctrlPr>
                          <a:rPr lang="en-US" altLang="zh-CN" sz="1600">
                            <a:latin typeface="+mn-ea"/>
                            <a:cs typeface="+mn-ea"/>
                          </a:rPr>
                        </m:ctrlPr>
                      </m:accPr>
                      <m:e>
                        <m:r>
                          <a:rPr lang="en-US" altLang="zh-CN" sz="1600">
                            <a:latin typeface="+mn-ea"/>
                            <a:cs typeface="+mn-ea"/>
                          </a:rPr>
                          <m:t>𝛽</m:t>
                        </m:r>
                      </m:e>
                    </m:acc>
                  </m:oMath>
                </a14:m>
                <a:r>
                  <a:rPr lang="en-US" altLang="zh-CN" sz="1600">
                    <a:latin typeface="+mn-ea"/>
                    <a:cs typeface="+mn-ea"/>
                    <a:sym typeface="+mn-ea"/>
                  </a:rPr>
                  <a:t>&lt;</a:t>
                </a:r>
                <a14:m>
                  <m:oMath xmlns:m="http://schemas.openxmlformats.org/officeDocument/2006/math">
                    <m:acc>
                      <m:accPr>
                        <m:chr m:val="̃"/>
                        <m:ctrlPr>
                          <a:rPr lang="en-US" altLang="zh-CN" sz="1600">
                            <a:latin typeface="+mn-ea"/>
                            <a:cs typeface="+mn-ea"/>
                          </a:rPr>
                        </m:ctrlPr>
                      </m:accPr>
                      <m:e>
                        <m:r>
                          <a:rPr lang="en-US" altLang="zh-CN" sz="1600">
                            <a:latin typeface="+mn-ea"/>
                            <a:cs typeface="+mn-ea"/>
                          </a:rPr>
                          <m:t>𝛽</m:t>
                        </m:r>
                      </m:e>
                    </m:acc>
                  </m:oMath>
                </a14:m>
                <a:r>
                  <a:rPr lang="en-US" altLang="zh-CN" sz="1600">
                    <a:latin typeface="+mn-ea"/>
                    <a:cs typeface="+mn-ea"/>
                    <a:sym typeface="+mn-ea"/>
                  </a:rPr>
                  <a:t> </a:t>
                </a:r>
                <a:r>
                  <a:rPr lang="zh-CN" altLang="en-US" sz="1600">
                    <a:latin typeface="+mn-ea"/>
                    <a:cs typeface="+mn-ea"/>
                    <a:sym typeface="+mn-ea"/>
                  </a:rPr>
                  <a:t>）时：（</a:t>
                </a:r>
                <a:r>
                  <a:rPr lang="en-US" altLang="zh-CN" sz="1600">
                    <a:latin typeface="+mn-ea"/>
                    <a:cs typeface="+mn-ea"/>
                    <a:sym typeface="+mn-ea"/>
                  </a:rPr>
                  <a:t>a) </a:t>
                </a:r>
                <a:r>
                  <a:rPr lang="zh-CN" altLang="en-US" sz="1600">
                    <a:latin typeface="+mn-ea"/>
                    <a:cs typeface="+mn-ea"/>
                    <a:sym typeface="+mn-ea"/>
                  </a:rPr>
                  <a:t>消费者剩余 </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r>
                          <a:rPr lang="en-US" altLang="zh-CN" sz="1600" i="1">
                            <a:latin typeface="Cambria Math" panose="02040503050406030204" charset="0"/>
                            <a:cs typeface="Cambria Math" panose="02040503050406030204" charset="0"/>
                            <a:sym typeface="+mn-ea"/>
                          </a:rPr>
                          <m:t>𝐶𝑆</m:t>
                        </m:r>
                      </m:e>
                      <m:sub>
                        <m:r>
                          <a:rPr lang="en-US" altLang="zh-CN" sz="1600" i="1">
                            <a:latin typeface="Cambria Math" panose="02040503050406030204" charset="0"/>
                            <a:cs typeface="Cambria Math" panose="02040503050406030204" charset="0"/>
                            <a:sym typeface="+mn-ea"/>
                          </a:rPr>
                          <m:t>𝑅𝑆𝐶</m:t>
                        </m:r>
                      </m:sub>
                      <m:sup>
                        <m:r>
                          <a:rPr lang="en-US" altLang="zh-CN" sz="1600" i="1">
                            <a:latin typeface="Cambria Math" panose="02040503050406030204" charset="0"/>
                            <a:cs typeface="Cambria Math" panose="02040503050406030204" charset="0"/>
                            <a:sym typeface="+mn-ea"/>
                          </a:rPr>
                          <m:t>*</m:t>
                        </m:r>
                      </m:sup>
                    </m:sSubSup>
                  </m:oMath>
                </a14:m>
                <a:r>
                  <a:rPr lang="zh-CN" altLang="en-US" sz="1600">
                    <a:latin typeface="Cambria Math" panose="02040503050406030204" charset="0"/>
                    <a:cs typeface="Cambria Math" panose="02040503050406030204" charset="0"/>
                    <a:sym typeface="+mn-ea"/>
                  </a:rPr>
                  <a:t>和 </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r>
                          <a:rPr lang="en-US" altLang="zh-CN" sz="1600" i="1">
                            <a:latin typeface="Cambria Math" panose="02040503050406030204" charset="0"/>
                            <a:cs typeface="Cambria Math" panose="02040503050406030204" charset="0"/>
                            <a:sym typeface="+mn-ea"/>
                          </a:rPr>
                          <m:t>𝐶𝑆</m:t>
                        </m:r>
                      </m:e>
                      <m:sub>
                        <m:r>
                          <a:rPr lang="en-US" altLang="zh-CN" sz="1600" i="1">
                            <a:latin typeface="Cambria Math" panose="02040503050406030204" charset="0"/>
                            <a:cs typeface="Cambria Math" panose="02040503050406030204" charset="0"/>
                            <a:sym typeface="+mn-ea"/>
                          </a:rPr>
                          <m:t>𝑖</m:t>
                        </m:r>
                      </m:sub>
                      <m:sup>
                        <m:r>
                          <a:rPr lang="en-US" altLang="zh-CN" sz="1600" i="1">
                            <a:latin typeface="Cambria Math" panose="02040503050406030204" charset="0"/>
                            <a:cs typeface="Cambria Math" panose="02040503050406030204" charset="0"/>
                            <a:sym typeface="+mn-ea"/>
                          </a:rPr>
                          <m:t>*</m:t>
                        </m:r>
                      </m:sup>
                    </m:sSubSup>
                    <m:r>
                      <a:rPr lang="en-US" altLang="zh-CN" sz="1600" i="1">
                        <a:latin typeface="Cambria Math" panose="02040503050406030204" charset="0"/>
                        <a:cs typeface="Cambria Math" panose="02040503050406030204" charset="0"/>
                        <a:sym typeface="+mn-ea"/>
                      </a:rPr>
                      <m:t> （</m:t>
                    </m:r>
                  </m:oMath>
                </a14:m>
                <a:r>
                  <a:rPr lang="en-US" altLang="zh-CN" sz="1600">
                    <a:latin typeface="Cambria Math" panose="02040503050406030204" charset="0"/>
                    <a:cs typeface="Cambria Math" panose="02040503050406030204" charset="0"/>
                    <a:sym typeface="+mn-ea"/>
                  </a:rPr>
                  <a:t>i = RNC, RAC) </a:t>
                </a:r>
                <a:r>
                  <a:rPr lang="zh-CN" altLang="en-US" sz="1600">
                    <a:latin typeface="Cambria Math" panose="02040503050406030204" charset="0"/>
                    <a:cs typeface="Cambria Math" panose="02040503050406030204" charset="0"/>
                    <a:sym typeface="+mn-ea"/>
                  </a:rPr>
                  <a:t>之间的差值和 （</a:t>
                </a:r>
                <a:r>
                  <a:rPr lang="en-US" altLang="zh-CN" sz="1600">
                    <a:latin typeface="Cambria Math" panose="02040503050406030204" charset="0"/>
                    <a:cs typeface="Cambria Math" panose="02040503050406030204" charset="0"/>
                    <a:sym typeface="+mn-ea"/>
                  </a:rPr>
                  <a:t>b) </a:t>
                </a:r>
                <a:r>
                  <a:rPr lang="zh-CN" altLang="en-US" sz="1600">
                    <a:latin typeface="Cambria Math" panose="02040503050406030204" charset="0"/>
                    <a:cs typeface="Cambria Math" panose="02040503050406030204" charset="0"/>
                    <a:sym typeface="+mn-ea"/>
                  </a:rPr>
                  <a:t>最优平台利润</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r>
                          <a:rPr lang="en-US" altLang="zh-CN" sz="1600" i="1">
                            <a:latin typeface="Cambria Math" panose="02040503050406030204" charset="0"/>
                            <a:cs typeface="Cambria Math" panose="02040503050406030204" charset="0"/>
                            <a:sym typeface="+mn-ea"/>
                          </a:rPr>
                          <m:t> </m:t>
                        </m:r>
                        <m:acc>
                          <m:accPr>
                            <m:chr m:val="̅"/>
                            <m:ctrlPr>
                              <a:rPr lang="en-US" altLang="zh-CN" sz="1600" i="1">
                                <a:latin typeface="Cambria Math" panose="02040503050406030204" charset="0"/>
                                <a:cs typeface="Cambria Math" panose="02040503050406030204" charset="0"/>
                                <a:sym typeface="+mn-ea"/>
                              </a:rPr>
                            </m:ctrlPr>
                          </m:accPr>
                          <m:e>
                            <m:r>
                              <a:rPr lang="en-US" altLang="zh-CN" sz="1600" i="1">
                                <a:latin typeface="Cambria Math" panose="02040503050406030204" charset="0"/>
                                <a:cs typeface="Cambria Math" panose="02040503050406030204" charset="0"/>
                                <a:sym typeface="+mn-ea"/>
                              </a:rPr>
                              <m:t>𝛱</m:t>
                            </m:r>
                          </m:e>
                        </m:acc>
                      </m:e>
                      <m:sub>
                        <m:r>
                          <a:rPr lang="en-US" altLang="zh-CN" sz="1600" i="1">
                            <a:latin typeface="Cambria Math" panose="02040503050406030204" charset="0"/>
                            <a:cs typeface="Cambria Math" panose="02040503050406030204" charset="0"/>
                            <a:sym typeface="+mn-ea"/>
                          </a:rPr>
                          <m:t>𝑃𝐹</m:t>
                        </m:r>
                        <m:r>
                          <a:rPr lang="en-US" altLang="zh-CN" sz="1600" i="1">
                            <a:latin typeface="Cambria Math" panose="02040503050406030204" charset="0"/>
                            <a:cs typeface="Cambria Math" panose="02040503050406030204" charset="0"/>
                            <a:sym typeface="+mn-ea"/>
                          </a:rPr>
                          <m:t>,</m:t>
                        </m:r>
                        <m:r>
                          <a:rPr lang="en-US" altLang="zh-CN" sz="1600" i="1">
                            <a:latin typeface="Cambria Math" panose="02040503050406030204" charset="0"/>
                            <a:cs typeface="Cambria Math" panose="02040503050406030204" charset="0"/>
                            <a:sym typeface="+mn-ea"/>
                          </a:rPr>
                          <m:t>𝑅𝑆𝐶</m:t>
                        </m:r>
                      </m:sub>
                      <m:sup>
                        <m:r>
                          <a:rPr lang="en-US" altLang="zh-CN" sz="1600" i="1">
                            <a:latin typeface="Cambria Math" panose="02040503050406030204" charset="0"/>
                            <a:cs typeface="Cambria Math" panose="02040503050406030204" charset="0"/>
                            <a:sym typeface="+mn-ea"/>
                          </a:rPr>
                          <m:t>*</m:t>
                        </m:r>
                      </m:sup>
                    </m:sSubSup>
                  </m:oMath>
                </a14:m>
                <a:r>
                  <a:rPr lang="zh-CN" altLang="en-US" sz="1600">
                    <a:latin typeface="+mn-ea"/>
                    <a:cs typeface="+mn-ea"/>
                    <a:sym typeface="+mn-ea"/>
                  </a:rPr>
                  <a:t> &lt; </a:t>
                </a:r>
                <a14:m>
                  <m:oMath xmlns:m="http://schemas.openxmlformats.org/officeDocument/2006/math">
                    <m:sSubSup>
                      <m:sSubSupPr>
                        <m:ctrlPr>
                          <a:rPr lang="en-US" altLang="zh-CN" sz="1600" i="1">
                            <a:latin typeface="Cambria Math" panose="02040503050406030204" charset="0"/>
                            <a:cs typeface="Cambria Math" panose="02040503050406030204" charset="0"/>
                            <a:sym typeface="+mn-ea"/>
                          </a:rPr>
                        </m:ctrlPr>
                      </m:sSubSupPr>
                      <m:e>
                        <m:acc>
                          <m:accPr>
                            <m:chr m:val="̅"/>
                            <m:ctrlPr>
                              <a:rPr lang="en-US" altLang="zh-CN" sz="1600" i="1">
                                <a:latin typeface="Cambria Math" panose="02040503050406030204" charset="0"/>
                                <a:cs typeface="Cambria Math" panose="02040503050406030204" charset="0"/>
                                <a:sym typeface="+mn-ea"/>
                              </a:rPr>
                            </m:ctrlPr>
                          </m:accPr>
                          <m:e>
                            <m:r>
                              <a:rPr lang="en-US" altLang="zh-CN" sz="1600" i="1">
                                <a:latin typeface="Cambria Math" panose="02040503050406030204" charset="0"/>
                                <a:cs typeface="Cambria Math" panose="02040503050406030204" charset="0"/>
                                <a:sym typeface="+mn-ea"/>
                              </a:rPr>
                              <m:t>𝛱</m:t>
                            </m:r>
                          </m:e>
                        </m:acc>
                      </m:e>
                      <m:sub>
                        <m:r>
                          <a:rPr lang="en-US" altLang="zh-CN" sz="1600" i="1">
                            <a:latin typeface="Cambria Math" panose="02040503050406030204" charset="0"/>
                            <a:cs typeface="Cambria Math" panose="02040503050406030204" charset="0"/>
                            <a:sym typeface="+mn-ea"/>
                          </a:rPr>
                          <m:t>𝑃𝐹</m:t>
                        </m:r>
                        <m:r>
                          <a:rPr lang="en-US" altLang="zh-CN" sz="1600" i="1">
                            <a:latin typeface="Cambria Math" panose="02040503050406030204" charset="0"/>
                            <a:ea typeface="宋体" charset="0"/>
                            <a:cs typeface="Cambria Math" panose="02040503050406030204" charset="0"/>
                            <a:sym typeface="+mn-ea"/>
                          </a:rPr>
                          <m:t>,</m:t>
                        </m:r>
                        <m:r>
                          <a:rPr lang="en-US" altLang="zh-CN" sz="1600" i="1">
                            <a:latin typeface="Cambria Math" panose="02040503050406030204" charset="0"/>
                            <a:ea typeface="宋体" charset="0"/>
                            <a:cs typeface="Cambria Math" panose="02040503050406030204" charset="0"/>
                            <a:sym typeface="+mn-ea"/>
                          </a:rPr>
                          <m:t>𝑖</m:t>
                        </m:r>
                        <m:r>
                          <a:rPr lang="en-US" altLang="zh-CN" sz="1600" i="1">
                            <a:latin typeface="Cambria Math" panose="02040503050406030204" charset="0"/>
                            <a:ea typeface="宋体" charset="0"/>
                            <a:cs typeface="Cambria Math" panose="02040503050406030204" charset="0"/>
                            <a:sym typeface="+mn-ea"/>
                          </a:rPr>
                          <m:t> </m:t>
                        </m:r>
                      </m:sub>
                      <m:sup>
                        <m:r>
                          <a:rPr lang="en-US" altLang="zh-CN" sz="1600" i="1">
                            <a:latin typeface="Cambria Math" panose="02040503050406030204" charset="0"/>
                            <a:cs typeface="Cambria Math" panose="02040503050406030204" charset="0"/>
                            <a:sym typeface="+mn-ea"/>
                          </a:rPr>
                          <m:t>*</m:t>
                        </m:r>
                      </m:sup>
                    </m:sSubSup>
                  </m:oMath>
                </a14:m>
                <a:r>
                  <a:rPr lang="en-US" altLang="zh-CN" sz="1600">
                    <a:latin typeface="+mn-ea"/>
                    <a:cs typeface="+mn-ea"/>
                    <a:sym typeface="+mn-ea"/>
                  </a:rPr>
                  <a:t> </a:t>
                </a:r>
                <a:r>
                  <a:rPr lang="zh-CN" altLang="en-US" sz="1600">
                    <a:latin typeface="Cambria Math" panose="02040503050406030204" charset="0"/>
                    <a:cs typeface="Cambria Math" panose="02040503050406030204" charset="0"/>
                    <a:sym typeface="+mn-ea"/>
                  </a:rPr>
                  <a:t>之间的差值，都</a:t>
                </a:r>
                <a:r>
                  <a:rPr lang="en-US" altLang="zh-CN" sz="1600">
                    <a:latin typeface="+mn-ea"/>
                    <a:cs typeface="+mn-ea"/>
                    <a:sym typeface="+mn-ea"/>
                  </a:rPr>
                  <a:t>随着代理人数量减少，并随着有效到达率增加</a:t>
                </a:r>
                <a:r>
                  <a:rPr lang="zh-CN" altLang="en-US" sz="1600">
                    <a:latin typeface="+mn-ea"/>
                    <a:cs typeface="+mn-ea"/>
                    <a:sym typeface="+mn-ea"/>
                  </a:rPr>
                  <a:t>。</a:t>
                </a:r>
                <a:endParaRPr lang="zh-CN" altLang="en-US" sz="1600">
                  <a:latin typeface="+mn-ea"/>
                  <a:cs typeface="+mn-ea"/>
                  <a:sym typeface="+mn-ea"/>
                </a:endParaRPr>
              </a:p>
            </p:txBody>
          </p:sp>
        </mc:Choice>
        <mc:Fallback>
          <p:sp>
            <p:nvSpPr>
              <p:cNvPr id="2" name="文本框 1"/>
              <p:cNvSpPr txBox="1">
                <a:spLocks noRot="1" noChangeAspect="1" noMove="1" noResize="1" noEditPoints="1" noAdjustHandles="1" noChangeArrowheads="1" noChangeShapeType="1" noTextEdit="1"/>
              </p:cNvSpPr>
              <p:nvPr/>
            </p:nvSpPr>
            <p:spPr>
              <a:xfrm>
                <a:off x="601980" y="741680"/>
                <a:ext cx="10995025" cy="6020435"/>
              </a:xfrm>
              <a:prstGeom prst="rect">
                <a:avLst/>
              </a:prstGeom>
              <a:blipFill rotWithShape="1">
                <a:blip r:embed="rId1"/>
                <a:stretch>
                  <a:fillRect/>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518492">
        <p15:prstTrans prst="prestige"/>
      </p:transition>
    </mc:Choice>
    <mc:Fallback>
      <p:transition spd="slow" advTm="518492">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135760" y="-635"/>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972810" y="2393950"/>
            <a:ext cx="2322195" cy="458470"/>
            <a:chOff x="5969725" y="1801451"/>
            <a:chExt cx="2821578" cy="458423"/>
          </a:xfrm>
        </p:grpSpPr>
        <p:sp>
          <p:nvSpPr>
            <p:cNvPr id="10" name="矩形 9"/>
            <p:cNvSpPr/>
            <p:nvPr/>
          </p:nvSpPr>
          <p:spPr>
            <a:xfrm>
              <a:off x="5969726" y="1801451"/>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72810" y="2990850"/>
            <a:ext cx="4936490" cy="459740"/>
            <a:chOff x="5969725" y="2398387"/>
            <a:chExt cx="2821578" cy="459854"/>
          </a:xfrm>
        </p:grpSpPr>
        <p:sp>
          <p:nvSpPr>
            <p:cNvPr id="13" name="矩形 12"/>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815661" y="89512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68579" y="261023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a:t>
            </a:r>
            <a:r>
              <a:rPr lang="en-US" altLang="zh-CN" sz="2400" b="1" dirty="0">
                <a:solidFill>
                  <a:srgbClr val="FCB00F"/>
                </a:solidFill>
                <a:latin typeface="微软雅黑" pitchFamily="34" charset="-122"/>
                <a:ea typeface="微软雅黑" pitchFamily="34" charset="-122"/>
              </a:rPr>
              <a:t>5</a:t>
            </a:r>
            <a:r>
              <a:rPr lang="zh-CN" altLang="en-US" sz="2400" b="1" dirty="0">
                <a:solidFill>
                  <a:srgbClr val="FCB00F"/>
                </a:solidFill>
                <a:latin typeface="微软雅黑" pitchFamily="34" charset="-122"/>
                <a:ea typeface="微软雅黑" pitchFamily="34" charset="-122"/>
              </a:rPr>
              <a:t>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19442" y="99890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066436" y="2429726"/>
            <a:ext cx="4849495" cy="1022816"/>
            <a:chOff x="6063268" y="1837451"/>
            <a:chExt cx="4848372" cy="1022579"/>
          </a:xfrm>
        </p:grpSpPr>
        <p:sp>
          <p:nvSpPr>
            <p:cNvPr id="33" name="矩形 32"/>
            <p:cNvSpPr/>
            <p:nvPr/>
          </p:nvSpPr>
          <p:spPr>
            <a:xfrm>
              <a:off x="6155957" y="1837451"/>
              <a:ext cx="1794729" cy="460268"/>
            </a:xfrm>
            <a:prstGeom prst="rect">
              <a:avLst/>
            </a:prstGeom>
          </p:spPr>
          <p:txBody>
            <a:bodyPr wrap="none">
              <a:spAutoFit/>
            </a:bodyPr>
            <a:lstStyle/>
            <a:p>
              <a:pPr algn="l"/>
              <a:r>
                <a:rPr lang="en-US" altLang="zh-CN" b="1" dirty="0">
                  <a:solidFill>
                    <a:srgbClr val="202A36"/>
                  </a:solidFill>
                  <a:latin typeface="微软雅黑" pitchFamily="34" charset="-122"/>
                  <a:ea typeface="微软雅黑" pitchFamily="34" charset="-122"/>
                </a:rPr>
                <a:t>1 </a:t>
              </a:r>
              <a:r>
                <a:rPr lang="zh-CN" altLang="en-US" b="1" dirty="0">
                  <a:solidFill>
                    <a:srgbClr val="202A36"/>
                  </a:solidFill>
                  <a:latin typeface="微软雅黑" pitchFamily="34" charset="-122"/>
                  <a:ea typeface="微软雅黑" pitchFamily="34" charset="-122"/>
                </a:rPr>
                <a:t>共同定价 </a:t>
              </a:r>
              <a:endParaRPr lang="zh-CN" altLang="en-US" b="1" dirty="0">
                <a:solidFill>
                  <a:srgbClr val="202A36"/>
                </a:solidFill>
                <a:latin typeface="微软雅黑" pitchFamily="34" charset="-122"/>
                <a:ea typeface="微软雅黑" pitchFamily="34" charset="-122"/>
              </a:endParaRPr>
            </a:p>
          </p:txBody>
        </p:sp>
        <p:sp>
          <p:nvSpPr>
            <p:cNvPr id="34" name="矩形 33"/>
            <p:cNvSpPr/>
            <p:nvPr/>
          </p:nvSpPr>
          <p:spPr>
            <a:xfrm>
              <a:off x="6063268" y="2399762"/>
              <a:ext cx="4848372" cy="460268"/>
            </a:xfrm>
            <a:prstGeom prst="rect">
              <a:avLst/>
            </a:prstGeom>
          </p:spPr>
          <p:txBody>
            <a:bodyPr wrap="none">
              <a:spAutoFit/>
            </a:bodyPr>
            <a:lstStyle/>
            <a:p>
              <a:pPr algn="l"/>
              <a:r>
                <a:rPr lang="en-US" altLang="zh-CN" b="1" dirty="0">
                  <a:solidFill>
                    <a:srgbClr val="202A36"/>
                  </a:solidFill>
                  <a:latin typeface="微软雅黑" pitchFamily="34" charset="-122"/>
                  <a:ea typeface="微软雅黑" pitchFamily="34" charset="-122"/>
                </a:rPr>
                <a:t> 2 区块链支持的细分市场定制定价</a:t>
              </a:r>
              <a:endParaRPr lang="en-US" altLang="zh-CN" b="1" dirty="0">
                <a:solidFill>
                  <a:srgbClr val="202A36"/>
                </a:solidFill>
                <a:latin typeface="微软雅黑" pitchFamily="34" charset="-122"/>
                <a:ea typeface="微软雅黑" pitchFamily="34" charset="-122"/>
              </a:endParaRPr>
            </a:p>
          </p:txBody>
        </p:sp>
      </p:grpSp>
      <p:sp>
        <p:nvSpPr>
          <p:cNvPr id="36" name="文本框 35"/>
          <p:cNvSpPr txBox="1"/>
          <p:nvPr/>
        </p:nvSpPr>
        <p:spPr>
          <a:xfrm>
            <a:off x="1294039" y="3842336"/>
            <a:ext cx="3844290" cy="1568450"/>
          </a:xfrm>
          <a:prstGeom prst="rect">
            <a:avLst/>
          </a:prstGeom>
          <a:noFill/>
        </p:spPr>
        <p:txBody>
          <a:bodyPr wrap="none" rtlCol="0">
            <a:spAutoFit/>
          </a:bodyPr>
          <a:lstStyle/>
          <a:p>
            <a:pPr algn="ctr"/>
            <a:r>
              <a:rPr lang="en-US" altLang="zh-CN" sz="4800" b="1" kern="100" dirty="0">
                <a:solidFill>
                  <a:srgbClr val="202A36"/>
                </a:solidFill>
                <a:latin typeface="微软雅黑" pitchFamily="34" charset="-122"/>
                <a:ea typeface="微软雅黑" pitchFamily="34" charset="-122"/>
                <a:cs typeface="Times New Roman" panose="02020503050405090304" pitchFamily="18" charset="0"/>
              </a:rPr>
              <a:t>   </a:t>
            </a:r>
            <a:r>
              <a:rPr lang="zh-CN" altLang="en-US" sz="4800" b="1" kern="100" dirty="0">
                <a:solidFill>
                  <a:srgbClr val="202A36"/>
                </a:solidFill>
                <a:latin typeface="微软雅黑" pitchFamily="34" charset="-122"/>
                <a:ea typeface="微软雅黑" pitchFamily="34" charset="-122"/>
                <a:cs typeface="Times New Roman" panose="02020503050405090304" pitchFamily="18" charset="0"/>
              </a:rPr>
              <a:t>扩展模型：</a:t>
            </a:r>
            <a:endParaRPr lang="zh-CN" altLang="en-US" sz="4800" b="1" kern="100" dirty="0">
              <a:solidFill>
                <a:srgbClr val="202A36"/>
              </a:solidFill>
              <a:latin typeface="微软雅黑" pitchFamily="34" charset="-122"/>
              <a:ea typeface="微软雅黑" pitchFamily="34" charset="-122"/>
              <a:cs typeface="Times New Roman" panose="02020503050405090304" pitchFamily="18" charset="0"/>
            </a:endParaRPr>
          </a:p>
          <a:p>
            <a:pPr algn="ctr"/>
            <a:r>
              <a:rPr lang="zh-CN" altLang="en-US" sz="4800" b="1" kern="100" dirty="0">
                <a:solidFill>
                  <a:srgbClr val="202A36"/>
                </a:solidFill>
                <a:latin typeface="微软雅黑" pitchFamily="34" charset="-122"/>
                <a:ea typeface="微软雅黑" pitchFamily="34" charset="-122"/>
                <a:cs typeface="Times New Roman" panose="02020503050405090304" pitchFamily="18" charset="0"/>
              </a:rPr>
              <a:t>异构风险态度</a:t>
            </a:r>
            <a:endParaRPr lang="zh-CN" altLang="en-US" sz="4800" b="1"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39" name="Freeform 8"/>
          <p:cNvSpPr>
            <a:spLocks noEditPoints="1"/>
          </p:cNvSpPr>
          <p:nvPr/>
        </p:nvSpPr>
        <p:spPr bwMode="auto">
          <a:xfrm rot="2925393">
            <a:off x="2704191" y="1333271"/>
            <a:ext cx="705589" cy="1210055"/>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CB00F"/>
          </a:solidFill>
          <a:ln>
            <a:noFill/>
          </a:ln>
        </p:spPr>
        <p:txBody>
          <a:bodyPr vert="horz" wrap="square" lIns="91461" tIns="45731" rIns="91461" bIns="45731" numCol="1" anchor="t" anchorCtr="0" compatLnSpc="1"/>
          <a:lstStyle/>
          <a:p>
            <a:endParaRPr lang="zh-CN" altLang="en-US"/>
          </a:p>
        </p:txBody>
      </p:sp>
      <p:grpSp>
        <p:nvGrpSpPr>
          <p:cNvPr id="3" name="组合 2"/>
          <p:cNvGrpSpPr/>
          <p:nvPr/>
        </p:nvGrpSpPr>
        <p:grpSpPr>
          <a:xfrm>
            <a:off x="5972810" y="3675380"/>
            <a:ext cx="6181725" cy="459740"/>
            <a:chOff x="5969725" y="2398387"/>
            <a:chExt cx="2821578" cy="459854"/>
          </a:xfrm>
        </p:grpSpPr>
        <p:sp>
          <p:nvSpPr>
            <p:cNvPr id="4" name="矩形 3"/>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矩形 4"/>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6" name="文本框 5"/>
          <p:cNvSpPr txBox="1"/>
          <p:nvPr/>
        </p:nvSpPr>
        <p:spPr>
          <a:xfrm>
            <a:off x="6066155" y="3676650"/>
            <a:ext cx="6007735" cy="460375"/>
          </a:xfrm>
          <a:prstGeom prst="rect">
            <a:avLst/>
          </a:prstGeom>
          <a:noFill/>
        </p:spPr>
        <p:txBody>
          <a:bodyPr wrap="square" rtlCol="0">
            <a:spAutoFit/>
          </a:bodyPr>
          <a:p>
            <a:r>
              <a:rPr lang="en-US" altLang="zh-CN" b="1" dirty="0">
                <a:solidFill>
                  <a:srgbClr val="202A36"/>
                </a:solidFill>
                <a:latin typeface="微软雅黑" pitchFamily="34" charset="-122"/>
                <a:ea typeface="微软雅黑" pitchFamily="34" charset="-122"/>
                <a:sym typeface="+mn-ea"/>
              </a:rPr>
              <a:t> 3 </a:t>
            </a:r>
            <a:r>
              <a:rPr lang="zh-CN" altLang="en-US" b="1" dirty="0">
                <a:solidFill>
                  <a:srgbClr val="202A36"/>
                </a:solidFill>
                <a:latin typeface="微软雅黑" pitchFamily="34" charset="-122"/>
                <a:ea typeface="微软雅黑" pitchFamily="34" charset="-122"/>
                <a:sym typeface="+mn-ea"/>
              </a:rPr>
              <a:t>区块链支持的细分市场定制定价的价值</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4541">
        <p15:prstTrans prst="prestige"/>
      </p:transition>
    </mc:Choice>
    <mc:Fallback>
      <p:transition spd="slow" advTm="14541">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650240" y="796925"/>
            <a:ext cx="8430260" cy="2030095"/>
          </a:xfrm>
          <a:prstGeom prst="rect">
            <a:avLst/>
          </a:prstGeom>
          <a:noFill/>
        </p:spPr>
        <p:txBody>
          <a:bodyPr wrap="square" rtlCol="0">
            <a:spAutoFit/>
          </a:bodyPr>
          <a:p>
            <a:pPr indent="355600" fontAlgn="auto">
              <a:lnSpc>
                <a:spcPct val="150000"/>
              </a:lnSpc>
              <a:extLst>
                <a:ext uri="{35155182-B16C-46BC-9424-99874614C6A1}">
                  <wpsdc:indentchars xmlns:wpsdc="http://www.wps.cn/officeDocument/2017/drawingmlCustomData" val="200" checksum="3837665281"/>
                </a:ext>
              </a:extLst>
            </a:pPr>
            <a:r>
              <a:rPr lang="zh-CN" altLang="en-US" sz="1400">
                <a:latin typeface="+mn-ea"/>
              </a:rPr>
              <a:t>在本节中，我们考虑市场包含一定比例的规避风险，中性风险和寻求风险的客户的情况，即在风险态度方面具有异质客户的情况。在本文中，我们假设该平台已实现了由区块链技术支持的高效分布式数据库系统。这样，该平台可以了解市场上各种风险敏感客户的比例。将分析分为两部分，其中第一部分涉及案例无需实施区块链技术来识别客户的风险敏感性。在这种情况下，该平台只能向所有客户提供共同的价格，而不论他们的风险态度如何；第二部分涉及平台可以根据客户的风险态度为每个客户组提供量身定制的价格的情况。</a:t>
            </a:r>
            <a:endParaRPr lang="zh-CN" altLang="en-US" sz="1400">
              <a:latin typeface="+mn-ea"/>
            </a:endParaRPr>
          </a:p>
        </p:txBody>
      </p:sp>
      <p:sp>
        <p:nvSpPr>
          <p:cNvPr id="17" name="文本框 2"/>
          <p:cNvSpPr txBox="1"/>
          <p:nvPr/>
        </p:nvSpPr>
        <p:spPr>
          <a:xfrm>
            <a:off x="1583055" y="219710"/>
            <a:ext cx="309689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5.1 </a:t>
            </a:r>
            <a:r>
              <a:rPr lang="zh-CN" altLang="en-US" sz="2800" b="1" dirty="0">
                <a:solidFill>
                  <a:srgbClr val="005DA2"/>
                </a:solidFill>
                <a:latin typeface="微软雅黑" pitchFamily="34" charset="-122"/>
                <a:ea typeface="微软雅黑" pitchFamily="34" charset="-122"/>
              </a:rPr>
              <a:t>共同定价</a:t>
            </a:r>
            <a:endParaRPr lang="zh-CN" altLang="en-US" sz="2800" b="1" dirty="0">
              <a:solidFill>
                <a:srgbClr val="005DA2"/>
              </a:solidFill>
              <a:latin typeface="微软雅黑" pitchFamily="34" charset="-122"/>
              <a:ea typeface="微软雅黑" pitchFamily="34" charset="-122"/>
            </a:endParaRPr>
          </a:p>
        </p:txBody>
      </p:sp>
      <p:sp>
        <p:nvSpPr>
          <p:cNvPr id="3" name="云形 2"/>
          <p:cNvSpPr/>
          <p:nvPr/>
        </p:nvSpPr>
        <p:spPr>
          <a:xfrm>
            <a:off x="1130935" y="219710"/>
            <a:ext cx="647700" cy="431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2" name="图片 2"/>
          <p:cNvPicPr>
            <a:picLocks noChangeAspect="1"/>
          </p:cNvPicPr>
          <p:nvPr/>
        </p:nvPicPr>
        <p:blipFill>
          <a:blip r:embed="rId1"/>
          <a:stretch>
            <a:fillRect/>
          </a:stretch>
        </p:blipFill>
        <p:spPr>
          <a:xfrm>
            <a:off x="799465" y="3082925"/>
            <a:ext cx="8132445" cy="2854325"/>
          </a:xfrm>
          <a:prstGeom prst="rect">
            <a:avLst/>
          </a:prstGeom>
          <a:noFill/>
          <a:ln w="9525">
            <a:noFill/>
          </a:ln>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89900">
        <p15:prstTrans prst="prestige"/>
      </p:transition>
    </mc:Choice>
    <mc:Fallback>
      <p:transition spd="slow" advTm="89900">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029970" y="514350"/>
            <a:ext cx="6700520" cy="337185"/>
          </a:xfrm>
          <a:prstGeom prst="rect">
            <a:avLst/>
          </a:prstGeom>
          <a:noFill/>
        </p:spPr>
        <p:txBody>
          <a:bodyPr wrap="square" rtlCol="0">
            <a:spAutoFit/>
          </a:bodyPr>
          <a:p>
            <a:r>
              <a:rPr lang="zh-CN" altLang="en-US" sz="1600"/>
              <a:t>平台和代理商的预期利润和利润的标准差如下：</a:t>
            </a:r>
            <a:endParaRPr lang="zh-CN" altLang="en-US" sz="1600"/>
          </a:p>
        </p:txBody>
      </p:sp>
      <p:pic>
        <p:nvPicPr>
          <p:cNvPr id="3" name="图片 2"/>
          <p:cNvPicPr>
            <a:picLocks noChangeAspect="1"/>
          </p:cNvPicPr>
          <p:nvPr/>
        </p:nvPicPr>
        <p:blipFill>
          <a:blip r:embed="rId1"/>
          <a:stretch>
            <a:fillRect/>
          </a:stretch>
        </p:blipFill>
        <p:spPr>
          <a:xfrm>
            <a:off x="1670050" y="962025"/>
            <a:ext cx="8458200" cy="2571750"/>
          </a:xfrm>
          <a:prstGeom prst="rect">
            <a:avLst/>
          </a:prstGeom>
        </p:spPr>
      </p:pic>
      <p:sp>
        <p:nvSpPr>
          <p:cNvPr id="4" name="文本框 3"/>
          <p:cNvSpPr txBox="1"/>
          <p:nvPr/>
        </p:nvSpPr>
        <p:spPr>
          <a:xfrm>
            <a:off x="1287780" y="4392295"/>
            <a:ext cx="2291080" cy="460375"/>
          </a:xfrm>
          <a:prstGeom prst="rect">
            <a:avLst/>
          </a:prstGeom>
          <a:noFill/>
        </p:spPr>
        <p:txBody>
          <a:bodyPr wrap="square" rtlCol="0">
            <a:spAutoFit/>
          </a:bodyPr>
          <a:p>
            <a:endParaRPr lang="zh-CN" altLang="en-US"/>
          </a:p>
        </p:txBody>
      </p:sp>
      <p:sp>
        <p:nvSpPr>
          <p:cNvPr id="6" name="文本框 5"/>
          <p:cNvSpPr txBox="1"/>
          <p:nvPr/>
        </p:nvSpPr>
        <p:spPr>
          <a:xfrm>
            <a:off x="1108075" y="3533775"/>
            <a:ext cx="3272790" cy="337185"/>
          </a:xfrm>
          <a:prstGeom prst="rect">
            <a:avLst/>
          </a:prstGeom>
          <a:noFill/>
        </p:spPr>
        <p:txBody>
          <a:bodyPr wrap="square" rtlCol="0">
            <a:spAutoFit/>
          </a:bodyPr>
          <a:p>
            <a:r>
              <a:rPr lang="zh-CN" altLang="en-US" sz="1600"/>
              <a:t>定义平台的目标：</a:t>
            </a:r>
            <a:endParaRPr lang="zh-CN" altLang="en-US" sz="1600"/>
          </a:p>
        </p:txBody>
      </p:sp>
      <p:pic>
        <p:nvPicPr>
          <p:cNvPr id="8" name="图片 7"/>
          <p:cNvPicPr>
            <a:picLocks noChangeAspect="1"/>
          </p:cNvPicPr>
          <p:nvPr/>
        </p:nvPicPr>
        <p:blipFill>
          <a:blip r:embed="rId2"/>
          <a:stretch>
            <a:fillRect/>
          </a:stretch>
        </p:blipFill>
        <p:spPr>
          <a:xfrm>
            <a:off x="1670050" y="3870960"/>
            <a:ext cx="8448675" cy="514350"/>
          </a:xfrm>
          <a:prstGeom prst="rect">
            <a:avLst/>
          </a:prstGeom>
        </p:spPr>
      </p:pic>
      <p:pic>
        <p:nvPicPr>
          <p:cNvPr id="9" name="图片 8"/>
          <p:cNvPicPr>
            <a:picLocks noChangeAspect="1"/>
          </p:cNvPicPr>
          <p:nvPr/>
        </p:nvPicPr>
        <p:blipFill>
          <a:blip r:embed="rId3"/>
          <a:stretch>
            <a:fillRect/>
          </a:stretch>
        </p:blipFill>
        <p:spPr>
          <a:xfrm>
            <a:off x="1660525" y="4610735"/>
            <a:ext cx="8458200" cy="185610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0056">
        <p15:prstTrans prst="prestige"/>
      </p:transition>
    </mc:Choice>
    <mc:Fallback>
      <p:transition spd="slow" advTm="10056">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969010" y="502285"/>
            <a:ext cx="6700520" cy="337185"/>
          </a:xfrm>
          <a:prstGeom prst="rect">
            <a:avLst/>
          </a:prstGeom>
          <a:noFill/>
        </p:spPr>
        <p:txBody>
          <a:bodyPr wrap="square" rtlCol="0">
            <a:spAutoFit/>
          </a:bodyPr>
          <a:p>
            <a:r>
              <a:rPr lang="zh-CN" altLang="en-US" sz="1600"/>
              <a:t>由</a:t>
            </a:r>
            <a:r>
              <a:rPr lang="en-US" altLang="zh-CN" sz="1600"/>
              <a:t>5.6</a:t>
            </a:r>
            <a:r>
              <a:rPr lang="zh-CN" altLang="en-US" sz="1600"/>
              <a:t>可得：</a:t>
            </a:r>
            <a:endParaRPr lang="zh-CN" altLang="en-US" sz="1600"/>
          </a:p>
        </p:txBody>
      </p:sp>
      <p:sp>
        <p:nvSpPr>
          <p:cNvPr id="4" name="文本框 3"/>
          <p:cNvSpPr txBox="1"/>
          <p:nvPr/>
        </p:nvSpPr>
        <p:spPr>
          <a:xfrm>
            <a:off x="1287780" y="4392295"/>
            <a:ext cx="2291080" cy="460375"/>
          </a:xfrm>
          <a:prstGeom prst="rect">
            <a:avLst/>
          </a:prstGeom>
          <a:noFill/>
        </p:spPr>
        <p:txBody>
          <a:bodyPr wrap="square" rtlCol="0">
            <a:spAutoFit/>
          </a:bodyPr>
          <a:p>
            <a:endParaRPr lang="zh-CN" altLang="en-US"/>
          </a:p>
        </p:txBody>
      </p:sp>
      <p:sp>
        <p:nvSpPr>
          <p:cNvPr id="6" name="文本框 5"/>
          <p:cNvSpPr txBox="1"/>
          <p:nvPr/>
        </p:nvSpPr>
        <p:spPr>
          <a:xfrm>
            <a:off x="794385" y="3991610"/>
            <a:ext cx="10610215" cy="2306955"/>
          </a:xfrm>
          <a:prstGeom prst="rect">
            <a:avLst/>
          </a:prstGeom>
          <a:noFill/>
        </p:spPr>
        <p:txBody>
          <a:bodyPr wrap="square" rtlCol="0">
            <a:spAutoFit/>
          </a:bodyPr>
          <a:p>
            <a:pPr fontAlgn="auto">
              <a:lnSpc>
                <a:spcPct val="150000"/>
              </a:lnSpc>
            </a:pPr>
            <a:r>
              <a:rPr lang="en-US" altLang="zh-CN" sz="1600"/>
              <a:t>        </a:t>
            </a:r>
            <a:r>
              <a:rPr lang="zh-CN" altLang="en-US" sz="1600"/>
              <a:t>进行敏感性分析，得出每个主要参数的增加如何影响通用定价方案下的最佳按需服务价格，以及该定价下</a:t>
            </a:r>
            <a:r>
              <a:rPr lang="zh-CN" altLang="en-US" sz="1600">
                <a:sym typeface="+mn-ea"/>
              </a:rPr>
              <a:t>平台和服务代理商</a:t>
            </a:r>
            <a:r>
              <a:rPr lang="zh-CN" altLang="en-US" sz="1600"/>
              <a:t>各自的预期利润和利润标准差。从敏感性分析中可以看出，如果市场上有更多的风险厌恶客户，那么在通用定价方案下的最优按需服务价格，以及平台和服务代理商各自的预期利润和利润的标准差将全部下降。在寻求风险的情况下出现相反的结果。还需要注意的是，按比例缩放的预期等待时间（t）起到了一个作用，较小的t将导致在共同定价情景下，随着等待时间及其方差的减少，由于更好的服务而提高最优按需服务价格，以及平台和服务各自的预期利润和利润标准差</a:t>
            </a:r>
            <a:endParaRPr lang="zh-CN" altLang="en-US" sz="1600"/>
          </a:p>
        </p:txBody>
      </p:sp>
      <p:pic>
        <p:nvPicPr>
          <p:cNvPr id="5" name="图片 4"/>
          <p:cNvPicPr>
            <a:picLocks noChangeAspect="1"/>
          </p:cNvPicPr>
          <p:nvPr/>
        </p:nvPicPr>
        <p:blipFill>
          <a:blip r:embed="rId1"/>
          <a:stretch>
            <a:fillRect/>
          </a:stretch>
        </p:blipFill>
        <p:spPr>
          <a:xfrm>
            <a:off x="1736725" y="839470"/>
            <a:ext cx="8324850" cy="2324100"/>
          </a:xfrm>
          <a:prstGeom prst="rect">
            <a:avLst/>
          </a:prstGeom>
        </p:spPr>
      </p:pic>
      <p:pic>
        <p:nvPicPr>
          <p:cNvPr id="7" name="图片 6"/>
          <p:cNvPicPr>
            <a:picLocks noChangeAspect="1"/>
          </p:cNvPicPr>
          <p:nvPr/>
        </p:nvPicPr>
        <p:blipFill>
          <a:blip r:embed="rId2"/>
          <a:stretch>
            <a:fillRect/>
          </a:stretch>
        </p:blipFill>
        <p:spPr>
          <a:xfrm>
            <a:off x="1736090" y="3163570"/>
            <a:ext cx="8325485" cy="6191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64">
        <p15:prstTrans prst="prestige"/>
      </p:transition>
    </mc:Choice>
    <mc:Fallback>
      <p:transition spd="slow" advTm="64">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684145" y="334010"/>
            <a:ext cx="6829425" cy="61912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advTm="310">
        <p15:prstTrans prst="prestige"/>
      </p:transition>
    </mc:Choice>
    <mc:Fallback>
      <p:transition spd="slow" advTm="31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784860" y="636905"/>
            <a:ext cx="10930890" cy="337185"/>
          </a:xfrm>
          <a:prstGeom prst="rect">
            <a:avLst/>
          </a:prstGeom>
          <a:noFill/>
        </p:spPr>
        <p:txBody>
          <a:bodyPr wrap="square" rtlCol="0">
            <a:spAutoFit/>
          </a:bodyPr>
          <a:p>
            <a:r>
              <a:rPr lang="zh-CN" altLang="en-US" sz="1600"/>
              <a:t>共同定价的扩展模型下得出消费者剩余：</a:t>
            </a:r>
            <a:endParaRPr lang="zh-CN" altLang="en-US" sz="1600"/>
          </a:p>
        </p:txBody>
      </p:sp>
      <p:pic>
        <p:nvPicPr>
          <p:cNvPr id="3" name="图片 2"/>
          <p:cNvPicPr>
            <a:picLocks noChangeAspect="1"/>
          </p:cNvPicPr>
          <p:nvPr/>
        </p:nvPicPr>
        <p:blipFill>
          <a:blip r:embed="rId1"/>
          <a:stretch>
            <a:fillRect/>
          </a:stretch>
        </p:blipFill>
        <p:spPr>
          <a:xfrm>
            <a:off x="1997075" y="1306830"/>
            <a:ext cx="8505825" cy="2152650"/>
          </a:xfrm>
          <a:prstGeom prst="rect">
            <a:avLst/>
          </a:prstGeom>
        </p:spPr>
      </p:pic>
      <p:sp>
        <p:nvSpPr>
          <p:cNvPr id="4" name="文本框 3"/>
          <p:cNvSpPr txBox="1"/>
          <p:nvPr/>
        </p:nvSpPr>
        <p:spPr>
          <a:xfrm>
            <a:off x="907415" y="3459480"/>
            <a:ext cx="10808335" cy="2306955"/>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b="1"/>
              <a:t>命题5.1</a:t>
            </a:r>
            <a:r>
              <a:rPr lang="zh-CN" altLang="en-US" sz="1600"/>
              <a:t>。当缩放的预期等待时间（t）足够小时：在共同定价的扩展模型下，如果缩放的预期等待时间（t）增加（减少），则最佳按需服务价格以及</a:t>
            </a:r>
            <a:r>
              <a:rPr lang="zh-CN" altLang="en-US" sz="1600">
                <a:sym typeface="+mn-ea"/>
              </a:rPr>
              <a:t>平台和服务代理</a:t>
            </a:r>
            <a:r>
              <a:rPr lang="zh-CN" altLang="en-US" sz="1600"/>
              <a:t>的预期利润和标准利润偏差，以及消费者剩余都将减少（增加）。</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命题5.1表明了一个重要事实：当按比例缩放的预期等待时间增大时，将损害平台和服务代理商的盈利能力，并伤害消费者。因此，减少预期的等待时间是有必要的。需要注意的是，由于平台和服务代理的利润</a:t>
            </a:r>
            <a:r>
              <a:rPr lang="zh-CN" altLang="en-US" sz="1600">
                <a:sym typeface="+mn-ea"/>
              </a:rPr>
              <a:t>标准</a:t>
            </a:r>
            <a:r>
              <a:rPr lang="zh-CN" altLang="en-US" sz="1600"/>
              <a:t>偏差会随着预期等待时间的增加而减小，这意味着平台和服务代理在预期等待时间减少时将面临较低的利润风险。表明在预期等待时间可能增加或减少的情况下，在获利能力和获利风险之间进行权衡。</a:t>
            </a:r>
            <a:endParaRPr lang="zh-CN" altLang="en-US" sz="1600"/>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80981">
        <p15:prstTrans prst="prestige"/>
      </p:transition>
    </mc:Choice>
    <mc:Fallback>
      <p:transition spd="slow" advTm="80981">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2"/>
          <p:cNvSpPr txBox="1"/>
          <p:nvPr/>
        </p:nvSpPr>
        <p:spPr>
          <a:xfrm>
            <a:off x="1583055" y="219710"/>
            <a:ext cx="658177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5.2 </a:t>
            </a:r>
            <a:r>
              <a:rPr lang="en-US" altLang="zh-CN" sz="2800" b="1" dirty="0">
                <a:solidFill>
                  <a:srgbClr val="005DA2"/>
                </a:solidFill>
                <a:latin typeface="微软雅黑" pitchFamily="34" charset="-122"/>
                <a:ea typeface="微软雅黑" pitchFamily="34" charset="-122"/>
                <a:sym typeface="+mn-ea"/>
              </a:rPr>
              <a:t>区块链支持的细分市场定制定价</a:t>
            </a:r>
            <a:endParaRPr lang="en-US" altLang="zh-CN" sz="2800" b="1" dirty="0">
              <a:solidFill>
                <a:srgbClr val="005DA2"/>
              </a:solidFill>
              <a:latin typeface="微软雅黑" pitchFamily="34" charset="-122"/>
              <a:ea typeface="微软雅黑" pitchFamily="34" charset="-122"/>
            </a:endParaRPr>
          </a:p>
        </p:txBody>
      </p:sp>
      <p:sp>
        <p:nvSpPr>
          <p:cNvPr id="3" name="云形 2"/>
          <p:cNvSpPr/>
          <p:nvPr/>
        </p:nvSpPr>
        <p:spPr>
          <a:xfrm>
            <a:off x="1130935" y="219710"/>
            <a:ext cx="647700" cy="431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871220" y="651510"/>
            <a:ext cx="10676255" cy="1383665"/>
          </a:xfrm>
          <a:prstGeom prst="rect">
            <a:avLst/>
          </a:prstGeom>
          <a:noFill/>
        </p:spPr>
        <p:txBody>
          <a:bodyPr wrap="square" rtlCol="0">
            <a:spAutoFit/>
          </a:bodyPr>
          <a:p>
            <a:pPr fontAlgn="auto">
              <a:lnSpc>
                <a:spcPct val="150000"/>
              </a:lnSpc>
            </a:pPr>
            <a:r>
              <a:rPr lang="en-US" altLang="zh-CN"/>
              <a:t>     </a:t>
            </a:r>
            <a:r>
              <a:rPr lang="zh-CN" altLang="en-US" sz="1600"/>
              <a:t>假设该平台已通过区块链实施了智能技术，从而可以轻松，准确地识别客户的风险偏好。 在这种情况下，平台可以为每个</a:t>
            </a:r>
            <a:r>
              <a:rPr lang="zh-CN" altLang="en-US" sz="1600">
                <a:sym typeface="+mn-ea"/>
              </a:rPr>
              <a:t>细分市场的</a:t>
            </a:r>
            <a:r>
              <a:rPr lang="zh-CN" altLang="en-US" sz="1600"/>
              <a:t>风险敏感消费者量身定制价格。</a:t>
            </a:r>
            <a:endParaRPr lang="zh-CN" altLang="en-US" sz="1600"/>
          </a:p>
          <a:p>
            <a:pPr fontAlgn="auto">
              <a:lnSpc>
                <a:spcPct val="150000"/>
              </a:lnSpc>
            </a:pPr>
            <a:r>
              <a:rPr lang="zh-CN" altLang="en-US" sz="1600"/>
              <a:t>        给出引理</a:t>
            </a:r>
            <a:r>
              <a:rPr lang="en-US" altLang="zh-CN" sz="1600"/>
              <a:t>5.2:</a:t>
            </a:r>
            <a:endParaRPr lang="en-US" altLang="zh-CN" sz="1600"/>
          </a:p>
        </p:txBody>
      </p:sp>
      <p:pic>
        <p:nvPicPr>
          <p:cNvPr id="5" name="图片 4"/>
          <p:cNvPicPr>
            <a:picLocks noChangeAspect="1"/>
          </p:cNvPicPr>
          <p:nvPr/>
        </p:nvPicPr>
        <p:blipFill>
          <a:blip r:embed="rId1"/>
          <a:stretch>
            <a:fillRect/>
          </a:stretch>
        </p:blipFill>
        <p:spPr>
          <a:xfrm>
            <a:off x="3030220" y="2277110"/>
            <a:ext cx="8420100" cy="2305050"/>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7311">
        <p15:prstTrans prst="prestige"/>
      </p:transition>
    </mc:Choice>
    <mc:Fallback>
      <p:transition spd="slow" advTm="27311">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815661" y="89512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68579" y="261023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a:t>
            </a:r>
            <a:r>
              <a:rPr lang="en-US" altLang="zh-CN" sz="2400" b="1" dirty="0">
                <a:solidFill>
                  <a:srgbClr val="FCB00F"/>
                </a:solidFill>
                <a:latin typeface="微软雅黑" pitchFamily="34" charset="-122"/>
                <a:ea typeface="微软雅黑" pitchFamily="34" charset="-122"/>
              </a:rPr>
              <a:t>1</a:t>
            </a:r>
            <a:r>
              <a:rPr lang="zh-CN" altLang="en-US" sz="2400" b="1" dirty="0">
                <a:solidFill>
                  <a:srgbClr val="FCB00F"/>
                </a:solidFill>
                <a:latin typeface="微软雅黑" pitchFamily="34" charset="-122"/>
                <a:ea typeface="微软雅黑" pitchFamily="34" charset="-122"/>
              </a:rPr>
              <a:t>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19442" y="99890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823947" y="3879166"/>
            <a:ext cx="1999615" cy="829945"/>
          </a:xfrm>
          <a:prstGeom prst="rect">
            <a:avLst/>
          </a:prstGeom>
          <a:noFill/>
        </p:spPr>
        <p:txBody>
          <a:bodyPr wrap="none" rtlCol="0">
            <a:spAutoFit/>
          </a:bodyPr>
          <a:lstStyle/>
          <a:p>
            <a:pPr algn="ctr"/>
            <a:r>
              <a:rPr lang="en-US" altLang="zh-CN" sz="4800" b="1" kern="100" dirty="0">
                <a:solidFill>
                  <a:srgbClr val="202A36"/>
                </a:solidFill>
                <a:latin typeface="微软雅黑" pitchFamily="34" charset="-122"/>
                <a:ea typeface="微软雅黑" pitchFamily="34" charset="-122"/>
                <a:cs typeface="Times New Roman" panose="02020503050405090304" pitchFamily="18" charset="0"/>
              </a:rPr>
              <a:t>   </a:t>
            </a:r>
            <a:r>
              <a:rPr lang="zh-CN" altLang="en-US" sz="4800" b="1" kern="100" dirty="0">
                <a:solidFill>
                  <a:srgbClr val="202A36"/>
                </a:solidFill>
                <a:latin typeface="微软雅黑" pitchFamily="34" charset="-122"/>
                <a:ea typeface="微软雅黑" pitchFamily="34" charset="-122"/>
                <a:cs typeface="Times New Roman" panose="02020503050405090304" pitchFamily="18" charset="0"/>
              </a:rPr>
              <a:t>引言</a:t>
            </a:r>
            <a:endParaRPr lang="zh-CN" altLang="en-US" sz="4800" b="1"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39" name="Freeform 8"/>
          <p:cNvSpPr>
            <a:spLocks noEditPoints="1"/>
          </p:cNvSpPr>
          <p:nvPr/>
        </p:nvSpPr>
        <p:spPr bwMode="auto">
          <a:xfrm rot="2925393">
            <a:off x="2704191" y="1333271"/>
            <a:ext cx="705589" cy="1210055"/>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CB00F"/>
          </a:solidFill>
          <a:ln>
            <a:noFill/>
          </a:ln>
        </p:spPr>
        <p:txBody>
          <a:bodyPr vert="horz" wrap="square" lIns="91461" tIns="45731" rIns="91461" bIns="45731" numCol="1" anchor="t" anchorCtr="0" compatLnSpc="1"/>
          <a:lstStyle/>
          <a:p>
            <a:endParaRPr lang="zh-CN" altLang="en-US"/>
          </a:p>
        </p:txBody>
      </p:sp>
      <p:grpSp>
        <p:nvGrpSpPr>
          <p:cNvPr id="5" name="组合 4"/>
          <p:cNvGrpSpPr/>
          <p:nvPr/>
        </p:nvGrpSpPr>
        <p:grpSpPr>
          <a:xfrm>
            <a:off x="5972871" y="2398943"/>
            <a:ext cx="2822231" cy="459960"/>
            <a:chOff x="5969725" y="2398387"/>
            <a:chExt cx="2821578" cy="459854"/>
          </a:xfrm>
        </p:grpSpPr>
        <p:sp>
          <p:nvSpPr>
            <p:cNvPr id="2" name="矩形 1"/>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1 </a:t>
              </a:r>
              <a:r>
                <a:rPr lang="zh-CN" altLang="en-US">
                  <a:solidFill>
                    <a:schemeClr val="tx1"/>
                  </a:solidFill>
                </a:rPr>
                <a:t>背景和动机</a:t>
              </a:r>
              <a:endParaRPr lang="zh-CN" altLang="en-US">
                <a:solidFill>
                  <a:schemeClr val="tx1"/>
                </a:solidFill>
              </a:endParaRPr>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 name="组合 6"/>
          <p:cNvGrpSpPr/>
          <p:nvPr/>
        </p:nvGrpSpPr>
        <p:grpSpPr>
          <a:xfrm>
            <a:off x="5972810" y="2972435"/>
            <a:ext cx="3674110" cy="466725"/>
            <a:chOff x="5969725" y="2972014"/>
            <a:chExt cx="2821578" cy="466057"/>
          </a:xfrm>
        </p:grpSpPr>
        <p:sp>
          <p:nvSpPr>
            <p:cNvPr id="3" name="矩形 2"/>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     2 </a:t>
              </a:r>
              <a:r>
                <a:rPr lang="zh-CN" altLang="en-US">
                  <a:solidFill>
                    <a:schemeClr val="tx1"/>
                  </a:solidFill>
                </a:rPr>
                <a:t>研究问题和主要发现</a:t>
              </a:r>
              <a:endParaRPr lang="zh-CN" altLang="en-US">
                <a:solidFill>
                  <a:schemeClr val="tx1"/>
                </a:solidFill>
              </a:endParaRPr>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 name="组合 3"/>
          <p:cNvGrpSpPr/>
          <p:nvPr/>
        </p:nvGrpSpPr>
        <p:grpSpPr>
          <a:xfrm>
            <a:off x="5972810" y="3560445"/>
            <a:ext cx="2447290" cy="458470"/>
            <a:chOff x="5969725" y="3559478"/>
            <a:chExt cx="2942544" cy="458423"/>
          </a:xfrm>
        </p:grpSpPr>
        <p:sp>
          <p:nvSpPr>
            <p:cNvPr id="6" name="矩形 5"/>
            <p:cNvSpPr/>
            <p:nvPr/>
          </p:nvSpPr>
          <p:spPr>
            <a:xfrm>
              <a:off x="6077015" y="3559478"/>
              <a:ext cx="2835254" cy="458364"/>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 3 </a:t>
              </a:r>
              <a:r>
                <a:rPr lang="zh-CN" altLang="en-US">
                  <a:solidFill>
                    <a:schemeClr val="tx1"/>
                  </a:solidFill>
                </a:rPr>
                <a:t>贡献</a:t>
              </a:r>
              <a:r>
                <a:rPr lang="zh-CN" altLang="en-US">
                  <a:solidFill>
                    <a:schemeClr val="tx1"/>
                  </a:solidFill>
                  <a:sym typeface="+mn-ea"/>
                </a:rPr>
                <a:t>说明</a:t>
              </a:r>
              <a:r>
                <a:rPr lang="en-US" altLang="zh-CN">
                  <a:solidFill>
                    <a:schemeClr val="tx1"/>
                  </a:solidFill>
                </a:rPr>
                <a:t>         </a:t>
              </a:r>
              <a:endParaRPr lang="zh-CN" altLang="en-US">
                <a:solidFill>
                  <a:schemeClr val="tx1"/>
                </a:solidFill>
              </a:endParaRPr>
            </a:p>
          </p:txBody>
        </p:sp>
        <p:sp>
          <p:nvSpPr>
            <p:cNvPr id="9" name="矩形 8"/>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advTm="105">
        <p15:prstTrans prst="prestige"/>
      </p:transition>
    </mc:Choice>
    <mc:Fallback>
      <p:transition spd="slow" advTm="105">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709420" y="945515"/>
            <a:ext cx="8534400" cy="3971925"/>
          </a:xfrm>
          <a:prstGeom prst="rect">
            <a:avLst/>
          </a:prstGeom>
        </p:spPr>
      </p:pic>
      <p:pic>
        <p:nvPicPr>
          <p:cNvPr id="3" name="图片 2"/>
          <p:cNvPicPr>
            <a:picLocks noChangeAspect="1"/>
          </p:cNvPicPr>
          <p:nvPr/>
        </p:nvPicPr>
        <p:blipFill>
          <a:blip r:embed="rId2"/>
          <a:stretch>
            <a:fillRect/>
          </a:stretch>
        </p:blipFill>
        <p:spPr>
          <a:xfrm>
            <a:off x="1709420" y="5027930"/>
            <a:ext cx="8391525" cy="533400"/>
          </a:xfrm>
          <a:prstGeom prst="rect">
            <a:avLst/>
          </a:prstGeom>
        </p:spPr>
      </p:pic>
      <p:sp>
        <p:nvSpPr>
          <p:cNvPr id="4" name="文本框 3"/>
          <p:cNvSpPr txBox="1"/>
          <p:nvPr/>
        </p:nvSpPr>
        <p:spPr>
          <a:xfrm>
            <a:off x="1080135" y="5471795"/>
            <a:ext cx="10491470" cy="829945"/>
          </a:xfrm>
          <a:prstGeom prst="rect">
            <a:avLst/>
          </a:prstGeom>
          <a:noFill/>
        </p:spPr>
        <p:txBody>
          <a:bodyPr wrap="square" rtlCol="0">
            <a:spAutoFit/>
          </a:bodyPr>
          <a:p>
            <a:pPr fontAlgn="auto">
              <a:lnSpc>
                <a:spcPct val="150000"/>
              </a:lnSpc>
            </a:pPr>
            <a:r>
              <a:rPr lang="en-US" altLang="zh-CN" sz="1600"/>
              <a:t>       </a:t>
            </a:r>
            <a:r>
              <a:rPr lang="zh-CN" altLang="en-US" sz="1600"/>
              <a:t>与共同定价方案的情况类似，如果缩放的预期等待时间（t）足够小，则市场细分定制价格方案下的消费者剩余也会随着缩放的预期等待时间（t）的增加（减少）而减少（增加）。</a:t>
            </a:r>
            <a:endParaRPr lang="zh-CN" altLang="en-US" sz="1600"/>
          </a:p>
        </p:txBody>
      </p:sp>
      <p:sp>
        <p:nvSpPr>
          <p:cNvPr id="5" name="文本框 4"/>
          <p:cNvSpPr txBox="1"/>
          <p:nvPr/>
        </p:nvSpPr>
        <p:spPr>
          <a:xfrm>
            <a:off x="1080135" y="608330"/>
            <a:ext cx="10491470" cy="337185"/>
          </a:xfrm>
          <a:prstGeom prst="rect">
            <a:avLst/>
          </a:prstGeom>
          <a:noFill/>
        </p:spPr>
        <p:txBody>
          <a:bodyPr wrap="square" rtlCol="0">
            <a:spAutoFit/>
          </a:bodyPr>
          <a:p>
            <a:r>
              <a:rPr lang="en-US" altLang="zh-CN" sz="1600">
                <a:latin typeface="+mn-ea"/>
                <a:cs typeface="+mn-ea"/>
              </a:rPr>
              <a:t>         </a:t>
            </a:r>
            <a:r>
              <a:rPr lang="zh-CN" altLang="en-US" sz="1600">
                <a:latin typeface="+mn-ea"/>
                <a:cs typeface="+mn-ea"/>
              </a:rPr>
              <a:t>根据引理</a:t>
            </a:r>
            <a:r>
              <a:rPr lang="en-US" altLang="zh-CN" sz="1600">
                <a:latin typeface="+mn-ea"/>
                <a:cs typeface="+mn-ea"/>
              </a:rPr>
              <a:t>5.2</a:t>
            </a:r>
            <a:r>
              <a:rPr lang="zh-CN" altLang="en-US" sz="1600">
                <a:latin typeface="+mn-ea"/>
                <a:cs typeface="+mn-ea"/>
              </a:rPr>
              <a:t>，得出平台和服务代理的利润函数和利润标准偏差，以及消费者剩余：</a:t>
            </a:r>
            <a:endParaRPr lang="zh-CN" altLang="en-US" sz="1600">
              <a:latin typeface="+mn-ea"/>
              <a:cs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66418">
        <p15:prstTrans prst="prestige"/>
      </p:transition>
    </mc:Choice>
    <mc:Fallback>
      <p:transition spd="slow" advTm="66418">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2886710" y="166370"/>
            <a:ext cx="6741795" cy="652716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750" advTm="16">
        <p15:prstTrans prst="prestige"/>
      </p:transition>
    </mc:Choice>
    <mc:Fallback>
      <p:transition spd="slow" advTm="16">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2"/>
          <p:cNvSpPr txBox="1"/>
          <p:nvPr/>
        </p:nvSpPr>
        <p:spPr>
          <a:xfrm>
            <a:off x="1583055" y="219710"/>
            <a:ext cx="926655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5.3 </a:t>
            </a:r>
            <a:r>
              <a:rPr lang="en-US" altLang="zh-CN" sz="2800" b="1" dirty="0">
                <a:solidFill>
                  <a:srgbClr val="005DA2"/>
                </a:solidFill>
                <a:latin typeface="微软雅黑" pitchFamily="34" charset="-122"/>
                <a:ea typeface="微软雅黑" pitchFamily="34" charset="-122"/>
                <a:sym typeface="+mn-ea"/>
              </a:rPr>
              <a:t>区块链支持的细分市场定制定价的价值</a:t>
            </a:r>
            <a:r>
              <a:rPr lang="zh-CN" altLang="en-US" sz="2800" b="1" dirty="0">
                <a:solidFill>
                  <a:srgbClr val="005DA2"/>
                </a:solidFill>
                <a:latin typeface="微软雅黑" pitchFamily="34" charset="-122"/>
                <a:ea typeface="微软雅黑" pitchFamily="34" charset="-122"/>
                <a:sym typeface="+mn-ea"/>
              </a:rPr>
              <a:t>（</a:t>
            </a:r>
            <a:r>
              <a:rPr lang="en-US" altLang="zh-CN" sz="2800" b="1" dirty="0">
                <a:solidFill>
                  <a:srgbClr val="005DA2"/>
                </a:solidFill>
                <a:latin typeface="微软雅黑" pitchFamily="34" charset="-122"/>
                <a:ea typeface="微软雅黑" pitchFamily="34" charset="-122"/>
                <a:sym typeface="+mn-ea"/>
              </a:rPr>
              <a:t>VMCP)</a:t>
            </a:r>
            <a:endParaRPr lang="en-US" altLang="zh-CN" sz="2800" b="1" dirty="0">
              <a:solidFill>
                <a:srgbClr val="005DA2"/>
              </a:solidFill>
              <a:latin typeface="微软雅黑" pitchFamily="34" charset="-122"/>
              <a:ea typeface="微软雅黑" pitchFamily="34" charset="-122"/>
              <a:sym typeface="+mn-ea"/>
            </a:endParaRPr>
          </a:p>
        </p:txBody>
      </p:sp>
      <p:sp>
        <p:nvSpPr>
          <p:cNvPr id="3" name="云形 2"/>
          <p:cNvSpPr/>
          <p:nvPr/>
        </p:nvSpPr>
        <p:spPr>
          <a:xfrm>
            <a:off x="1130935" y="219710"/>
            <a:ext cx="647700" cy="4318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nvPicPr>
        <p:blipFill>
          <a:blip r:embed="rId1"/>
          <a:stretch>
            <a:fillRect/>
          </a:stretch>
        </p:blipFill>
        <p:spPr>
          <a:xfrm>
            <a:off x="1903730" y="871220"/>
            <a:ext cx="8391525" cy="4829175"/>
          </a:xfrm>
          <a:prstGeom prst="rect">
            <a:avLst/>
          </a:prstGeom>
        </p:spPr>
      </p:pic>
      <p:sp>
        <p:nvSpPr>
          <p:cNvPr id="4" name="文本框 3"/>
          <p:cNvSpPr txBox="1"/>
          <p:nvPr/>
        </p:nvSpPr>
        <p:spPr>
          <a:xfrm>
            <a:off x="560705" y="5522595"/>
            <a:ext cx="11076305" cy="1494155"/>
          </a:xfrm>
          <a:prstGeom prst="rect">
            <a:avLst/>
          </a:prstGeom>
          <a:noFill/>
        </p:spPr>
        <p:txBody>
          <a:bodyPr wrap="square" rtlCol="0">
            <a:spAutoFit/>
          </a:bodyPr>
          <a:p>
            <a:pPr fontAlgn="auto">
              <a:lnSpc>
                <a:spcPct val="150000"/>
              </a:lnSpc>
            </a:pPr>
            <a:r>
              <a:rPr lang="en-US" altLang="zh-CN" sz="1600"/>
              <a:t>      </a:t>
            </a:r>
            <a:r>
              <a:rPr lang="zh-CN" altLang="en-US" sz="1600"/>
              <a:t>引理5.3给出了VMCP和许多其他重要指标的表达式。由上式，我们可以观察到当 </a:t>
            </a:r>
            <a:r>
              <a:rPr lang="en-US" altLang="zh-CN" sz="1600"/>
              <a:t>u</a:t>
            </a:r>
            <a:r>
              <a:rPr lang="zh-CN" altLang="en-US" sz="1600"/>
              <a:t>和 </a:t>
            </a:r>
            <a:r>
              <a:rPr lang="en-US" altLang="zh-CN" sz="1600"/>
              <a:t>l </a:t>
            </a:r>
            <a:r>
              <a:rPr lang="zh-CN" altLang="en-US" sz="1600"/>
              <a:t>增加</a:t>
            </a:r>
            <a:r>
              <a:rPr lang="zh-CN" altLang="en-US"/>
              <a:t>，</a:t>
            </a:r>
            <a:r>
              <a:rPr lang="zh-CN" altLang="en-US" sz="1600">
                <a:sym typeface="+mn-ea"/>
              </a:rPr>
              <a:t>VMCP</a:t>
            </a:r>
            <a:r>
              <a:rPr lang="en-US" altLang="zh-CN" sz="1600" baseline="-25000">
                <a:sym typeface="+mn-ea"/>
              </a:rPr>
              <a:t>PF</a:t>
            </a:r>
            <a:r>
              <a:rPr lang="zh-CN" altLang="en-US" sz="1600">
                <a:sym typeface="+mn-ea"/>
              </a:rPr>
              <a:t>，VMCP</a:t>
            </a:r>
            <a:r>
              <a:rPr lang="en-US" altLang="zh-CN" sz="1600" baseline="-25000">
                <a:sym typeface="+mn-ea"/>
              </a:rPr>
              <a:t>AG</a:t>
            </a:r>
            <a:r>
              <a:rPr lang="zh-CN" altLang="en-US" sz="1600">
                <a:sym typeface="+mn-ea"/>
              </a:rPr>
              <a:t>，VMCP</a:t>
            </a:r>
            <a:r>
              <a:rPr lang="en-US" altLang="zh-CN" sz="1600" baseline="-25000">
                <a:sym typeface="+mn-ea"/>
              </a:rPr>
              <a:t>CS</a:t>
            </a:r>
            <a:r>
              <a:rPr lang="zh-CN" altLang="en-US" sz="1600">
                <a:sym typeface="+mn-ea"/>
              </a:rPr>
              <a:t>等值随之增加。</a:t>
            </a:r>
            <a:endParaRPr lang="zh-CN" altLang="en-US" sz="1600" baseline="-25000">
              <a:sym typeface="+mn-ea"/>
            </a:endParaRPr>
          </a:p>
          <a:p>
            <a:pPr fontAlgn="auto">
              <a:lnSpc>
                <a:spcPct val="150000"/>
              </a:lnSpc>
            </a:pPr>
            <a:endParaRPr lang="zh-CN" altLang="en-US" sz="1600" baseline="-25000">
              <a:sym typeface="+mn-ea"/>
            </a:endParaRPr>
          </a:p>
          <a:p>
            <a:pPr fontAlgn="auto">
              <a:lnSpc>
                <a:spcPct val="150000"/>
              </a:lnSpc>
            </a:pPr>
            <a:endParaRPr lang="zh-CN" altLang="en-US" sz="1600" baseline="-25000">
              <a:sym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78955">
        <p15:prstTrans prst="prestige"/>
      </p:transition>
    </mc:Choice>
    <mc:Fallback>
      <p:transition spd="slow" advTm="178955">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892175" y="596265"/>
            <a:ext cx="10497185" cy="5631180"/>
          </a:xfrm>
          <a:prstGeom prst="rect">
            <a:avLst/>
          </a:prstGeom>
          <a:noFill/>
        </p:spPr>
        <p:txBody>
          <a:bodyPr wrap="square" rtlCol="0" anchor="t">
            <a:spAutoFit/>
          </a:bodyPr>
          <a:p>
            <a:pPr fontAlgn="auto">
              <a:lnSpc>
                <a:spcPct val="150000"/>
              </a:lnSpc>
            </a:pPr>
            <a:r>
              <a:rPr lang="zh-CN" altLang="en-US" sz="1600">
                <a:latin typeface="+mn-ea"/>
                <a:cs typeface="+mn-ea"/>
              </a:rPr>
              <a:t>定义：</a:t>
            </a:r>
            <a:endParaRPr lang="zh-CN" altLang="en-US" sz="1600">
              <a:latin typeface="+mn-ea"/>
              <a:cs typeface="+mn-ea"/>
            </a:endParaRPr>
          </a:p>
          <a:p>
            <a:pPr lvl="1" fontAlgn="auto">
              <a:lnSpc>
                <a:spcPct val="150000"/>
              </a:lnSpc>
            </a:pPr>
            <a:r>
              <a:rPr lang="zh-CN" altLang="en-US" sz="1600">
                <a:latin typeface="+mn-ea"/>
                <a:cs typeface="+mn-ea"/>
              </a:rPr>
              <a:t>风险规避客户在市场上的重要度： SIG</a:t>
            </a:r>
            <a:r>
              <a:rPr lang="zh-CN" altLang="en-US" sz="1600" baseline="-25000">
                <a:latin typeface="+mn-ea"/>
                <a:cs typeface="+mn-ea"/>
              </a:rPr>
              <a:t>RAC</a:t>
            </a:r>
            <a:r>
              <a:rPr lang="zh-CN" altLang="en-US" sz="1600">
                <a:latin typeface="+mn-ea"/>
                <a:cs typeface="+mn-ea"/>
              </a:rPr>
              <a:t> = au , (5.24) </a:t>
            </a:r>
            <a:endParaRPr lang="zh-CN" altLang="en-US" sz="1600">
              <a:latin typeface="+mn-ea"/>
              <a:cs typeface="+mn-ea"/>
            </a:endParaRPr>
          </a:p>
          <a:p>
            <a:pPr lvl="1" fontAlgn="auto">
              <a:lnSpc>
                <a:spcPct val="150000"/>
              </a:lnSpc>
            </a:pPr>
            <a:r>
              <a:rPr lang="zh-CN" altLang="en-US" sz="1600">
                <a:latin typeface="+mn-ea"/>
                <a:cs typeface="+mn-ea"/>
                <a:sym typeface="+mn-ea"/>
              </a:rPr>
              <a:t>风险追求客户在市场上的重要度：</a:t>
            </a:r>
            <a:r>
              <a:rPr lang="zh-CN" altLang="en-US" sz="1600">
                <a:latin typeface="+mn-ea"/>
                <a:cs typeface="+mn-ea"/>
              </a:rPr>
              <a:t> </a:t>
            </a:r>
            <a:r>
              <a:rPr lang="en-US" altLang="zh-CN" sz="1600">
                <a:latin typeface="+mn-ea"/>
                <a:cs typeface="+mn-ea"/>
              </a:rPr>
              <a:t>SIG</a:t>
            </a:r>
            <a:r>
              <a:rPr lang="en-US" altLang="zh-CN" sz="1600" baseline="-25000">
                <a:latin typeface="+mn-ea"/>
                <a:cs typeface="+mn-ea"/>
              </a:rPr>
              <a:t>RSC</a:t>
            </a:r>
            <a:r>
              <a:rPr lang="zh-CN" altLang="en-US" sz="1600">
                <a:latin typeface="+mn-ea"/>
                <a:cs typeface="+mn-ea"/>
              </a:rPr>
              <a:t>= cl .  </a:t>
            </a:r>
            <a:r>
              <a:rPr lang="zh-CN" altLang="en-US" sz="1600">
                <a:latin typeface="+mn-ea"/>
                <a:cs typeface="+mn-ea"/>
                <a:sym typeface="+mn-ea"/>
              </a:rPr>
              <a:t>(5.2</a:t>
            </a:r>
            <a:r>
              <a:rPr lang="en-US" altLang="zh-CN" sz="1600">
                <a:latin typeface="+mn-ea"/>
                <a:cs typeface="+mn-ea"/>
                <a:sym typeface="+mn-ea"/>
              </a:rPr>
              <a:t>5</a:t>
            </a:r>
            <a:r>
              <a:rPr lang="zh-CN" altLang="en-US" sz="1600">
                <a:latin typeface="+mn-ea"/>
                <a:cs typeface="+mn-ea"/>
                <a:sym typeface="+mn-ea"/>
              </a:rPr>
              <a:t>)</a:t>
            </a:r>
            <a:endParaRPr lang="zh-CN" altLang="en-US" sz="1600">
              <a:latin typeface="+mn-ea"/>
              <a:cs typeface="+mn-ea"/>
              <a:sym typeface="+mn-ea"/>
            </a:endParaRPr>
          </a:p>
          <a:p>
            <a:pPr fontAlgn="auto">
              <a:lnSpc>
                <a:spcPct val="150000"/>
              </a:lnSpc>
            </a:pPr>
            <a:r>
              <a:rPr lang="zh-CN" altLang="en-US" sz="1600">
                <a:latin typeface="+mn-ea"/>
                <a:cs typeface="+mn-ea"/>
              </a:rPr>
              <a:t>         SIG</a:t>
            </a:r>
            <a:r>
              <a:rPr lang="zh-CN" altLang="en-US" sz="1600" baseline="-25000">
                <a:latin typeface="+mn-ea"/>
                <a:cs typeface="+mn-ea"/>
              </a:rPr>
              <a:t>RAC</a:t>
            </a:r>
            <a:r>
              <a:rPr lang="zh-CN" altLang="en-US" sz="1600">
                <a:latin typeface="+mn-ea"/>
                <a:cs typeface="+mn-ea"/>
              </a:rPr>
              <a:t>可以捕获市场中风险规避客户的重要性，因为它既包括市场中风险规避客户的比例，也包括各自的风险规避程度。同样，</a:t>
            </a:r>
            <a:r>
              <a:rPr lang="zh-CN" altLang="en-US" sz="1600">
                <a:latin typeface="+mn-ea"/>
                <a:cs typeface="+mn-ea"/>
                <a:sym typeface="+mn-ea"/>
              </a:rPr>
              <a:t> </a:t>
            </a:r>
            <a:r>
              <a:rPr lang="en-US" altLang="zh-CN" sz="1600">
                <a:latin typeface="+mn-ea"/>
                <a:cs typeface="+mn-ea"/>
                <a:sym typeface="+mn-ea"/>
              </a:rPr>
              <a:t>SIG</a:t>
            </a:r>
            <a:r>
              <a:rPr lang="en-US" altLang="zh-CN" sz="1600" baseline="-25000">
                <a:latin typeface="+mn-ea"/>
                <a:cs typeface="+mn-ea"/>
                <a:sym typeface="+mn-ea"/>
              </a:rPr>
              <a:t>RSC</a:t>
            </a:r>
            <a:r>
              <a:rPr lang="zh-CN" altLang="en-US" sz="1600">
                <a:latin typeface="+mn-ea"/>
                <a:cs typeface="+mn-ea"/>
              </a:rPr>
              <a:t>抓住了市场上寻求风险客户的重要性</a:t>
            </a:r>
            <a:endParaRPr lang="zh-CN" altLang="en-US" sz="1600">
              <a:latin typeface="+mn-ea"/>
              <a:cs typeface="+mn-ea"/>
            </a:endParaRPr>
          </a:p>
          <a:p>
            <a:pPr fontAlgn="auto">
              <a:lnSpc>
                <a:spcPct val="150000"/>
              </a:lnSpc>
            </a:pPr>
            <a:r>
              <a:rPr lang="zh-CN" altLang="en-US" sz="1600">
                <a:latin typeface="+mn-ea"/>
                <a:cs typeface="+mn-ea"/>
              </a:rPr>
              <a:t>         </a:t>
            </a:r>
            <a:r>
              <a:rPr lang="zh-CN" altLang="en-US" sz="1600" b="1">
                <a:latin typeface="+mn-ea"/>
                <a:cs typeface="+mn-ea"/>
              </a:rPr>
              <a:t>命题</a:t>
            </a:r>
            <a:r>
              <a:rPr lang="en-US" altLang="zh-CN" sz="1600" b="1">
                <a:latin typeface="+mn-ea"/>
                <a:cs typeface="+mn-ea"/>
              </a:rPr>
              <a:t>5.2 </a:t>
            </a:r>
            <a:r>
              <a:rPr lang="zh-CN" altLang="en-US" sz="1600" b="1">
                <a:latin typeface="+mn-ea"/>
                <a:cs typeface="+mn-ea"/>
              </a:rPr>
              <a:t>。</a:t>
            </a:r>
            <a:r>
              <a:rPr lang="en-US" altLang="zh-CN" sz="1600">
                <a:latin typeface="+mn-ea"/>
                <a:cs typeface="+mn-ea"/>
              </a:rPr>
              <a:t> 在扩展模型中：定制化定价有利于平台和服务代理双方的利润提高，但也会导致较高的风险，但是否对消费者有利取决于市场中风险规避和风险寻求客户的重要</a:t>
            </a:r>
            <a:r>
              <a:rPr lang="zh-CN" altLang="en-US" sz="1600">
                <a:latin typeface="+mn-ea"/>
                <a:cs typeface="+mn-ea"/>
              </a:rPr>
              <a:t>度</a:t>
            </a:r>
            <a:r>
              <a:rPr lang="en-US" altLang="zh-CN" sz="1600">
                <a:latin typeface="+mn-ea"/>
                <a:cs typeface="+mn-ea"/>
              </a:rPr>
              <a:t>。具体来说，只有当市场中风险寻求客户（</a:t>
            </a:r>
            <a:r>
              <a:rPr lang="zh-CN" altLang="en-US" sz="1600">
                <a:latin typeface="+mn-ea"/>
                <a:cs typeface="+mn-ea"/>
                <a:sym typeface="+mn-ea"/>
              </a:rPr>
              <a:t> </a:t>
            </a:r>
            <a:r>
              <a:rPr lang="en-US" altLang="zh-CN" sz="1600">
                <a:latin typeface="+mn-ea"/>
                <a:cs typeface="+mn-ea"/>
                <a:sym typeface="+mn-ea"/>
              </a:rPr>
              <a:t>SIG</a:t>
            </a:r>
            <a:r>
              <a:rPr lang="en-US" altLang="zh-CN" sz="1600" baseline="-25000">
                <a:latin typeface="+mn-ea"/>
                <a:cs typeface="+mn-ea"/>
                <a:sym typeface="+mn-ea"/>
              </a:rPr>
              <a:t>RSC</a:t>
            </a:r>
            <a:r>
              <a:rPr lang="en-US" altLang="zh-CN" sz="1600">
                <a:latin typeface="+mn-ea"/>
                <a:cs typeface="+mn-ea"/>
              </a:rPr>
              <a:t>）的重要性高于市场中风险规避客户（</a:t>
            </a:r>
            <a:r>
              <a:rPr lang="zh-CN" altLang="en-US" sz="1600">
                <a:latin typeface="+mn-ea"/>
                <a:cs typeface="+mn-ea"/>
                <a:sym typeface="+mn-ea"/>
              </a:rPr>
              <a:t>SIG</a:t>
            </a:r>
            <a:r>
              <a:rPr lang="zh-CN" altLang="en-US" sz="1600" baseline="-25000">
                <a:latin typeface="+mn-ea"/>
                <a:cs typeface="+mn-ea"/>
                <a:sym typeface="+mn-ea"/>
              </a:rPr>
              <a:t>RAC</a:t>
            </a:r>
            <a:r>
              <a:rPr lang="zh-CN" altLang="en-US" sz="1600">
                <a:latin typeface="+mn-ea"/>
                <a:cs typeface="+mn-ea"/>
                <a:sym typeface="+mn-ea"/>
              </a:rPr>
              <a:t> </a:t>
            </a:r>
            <a:r>
              <a:rPr lang="en-US" altLang="zh-CN" sz="1600">
                <a:latin typeface="+mn-ea"/>
                <a:cs typeface="+mn-ea"/>
              </a:rPr>
              <a:t>）的重要性时，定制定价方案才能使消费者受益。</a:t>
            </a:r>
            <a:endParaRPr lang="en-US" altLang="zh-CN" sz="1600">
              <a:latin typeface="+mn-ea"/>
              <a:cs typeface="+mn-ea"/>
            </a:endParaRPr>
          </a:p>
          <a:p>
            <a:pPr fontAlgn="auto">
              <a:lnSpc>
                <a:spcPct val="150000"/>
              </a:lnSpc>
            </a:pPr>
            <a:r>
              <a:rPr lang="en-US" altLang="zh-CN" sz="1600">
                <a:latin typeface="+mn-ea"/>
                <a:cs typeface="+mn-ea"/>
              </a:rPr>
              <a:t>                                                                </a:t>
            </a:r>
            <a:endParaRPr lang="en-US" altLang="zh-CN" sz="1600">
              <a:latin typeface="+mn-ea"/>
              <a:cs typeface="+mn-ea"/>
            </a:endParaRPr>
          </a:p>
          <a:p>
            <a:pPr algn="l" fontAlgn="auto">
              <a:lnSpc>
                <a:spcPct val="150000"/>
              </a:lnSpc>
            </a:pPr>
            <a:r>
              <a:rPr lang="en-US" altLang="zh-CN" sz="1600">
                <a:latin typeface="+mn-ea"/>
                <a:cs typeface="+mn-ea"/>
              </a:rPr>
              <a:t>			         </a:t>
            </a:r>
            <a:r>
              <a:rPr lang="zh-CN" altLang="en-US" sz="1600">
                <a:latin typeface="+mn-ea"/>
                <a:cs typeface="+mn-ea"/>
              </a:rPr>
              <a:t>命题</a:t>
            </a:r>
            <a:r>
              <a:rPr lang="en-US" altLang="zh-CN" sz="1600">
                <a:latin typeface="+mn-ea"/>
                <a:cs typeface="+mn-ea"/>
              </a:rPr>
              <a:t>5.2揭示了这样一个事实：定制定价在为平台和服务代理带来更高   			利润方面优于普通定价。但利润风险也较高。因此，从</a:t>
            </a:r>
            <a:r>
              <a:rPr lang="zh-CN" altLang="en-US" sz="1600">
                <a:latin typeface="+mn-ea"/>
                <a:cs typeface="+mn-ea"/>
              </a:rPr>
              <a:t>均值</a:t>
            </a:r>
            <a:r>
              <a:rPr lang="en-US" altLang="zh-CN" sz="1600">
                <a:latin typeface="+mn-ea"/>
                <a:cs typeface="+mn-ea"/>
              </a:rPr>
              <a:t>风险“二维”			的角度来看，定制化定价策略并不支配</a:t>
            </a:r>
            <a:r>
              <a:rPr lang="zh-CN" altLang="en-US" sz="1600">
                <a:latin typeface="+mn-ea"/>
                <a:cs typeface="+mn-ea"/>
              </a:rPr>
              <a:t>共同</a:t>
            </a:r>
            <a:r>
              <a:rPr lang="en-US" altLang="zh-CN" sz="1600">
                <a:latin typeface="+mn-ea"/>
                <a:cs typeface="+mn-ea"/>
              </a:rPr>
              <a:t>定价策略。关于消费者剩余，			需要注意的是</a:t>
            </a:r>
            <a:r>
              <a:rPr lang="zh-CN" altLang="en-US" sz="1600">
                <a:latin typeface="+mn-ea"/>
                <a:cs typeface="+mn-ea"/>
              </a:rPr>
              <a:t>，</a:t>
            </a:r>
            <a:r>
              <a:rPr lang="en-US" altLang="zh-CN" sz="1600">
                <a:latin typeface="+mn-ea"/>
                <a:cs typeface="+mn-ea"/>
              </a:rPr>
              <a:t>定制定价是否能使消费者受益取决于风险寻求客户的重要			</a:t>
            </a:r>
            <a:r>
              <a:rPr lang="zh-CN" altLang="en-US" sz="1600">
                <a:latin typeface="+mn-ea"/>
                <a:cs typeface="+mn-ea"/>
              </a:rPr>
              <a:t>度</a:t>
            </a:r>
            <a:r>
              <a:rPr lang="en-US" altLang="zh-CN" sz="1600">
                <a:latin typeface="+mn-ea"/>
                <a:cs typeface="+mn-ea"/>
              </a:rPr>
              <a:t>和市场中风险规避客户的重要</a:t>
            </a:r>
            <a:r>
              <a:rPr lang="zh-CN" altLang="en-US" sz="1600">
                <a:latin typeface="+mn-ea"/>
                <a:cs typeface="+mn-ea"/>
              </a:rPr>
              <a:t>度</a:t>
            </a:r>
            <a:r>
              <a:rPr lang="en-US" altLang="zh-CN" sz="1600">
                <a:latin typeface="+mn-ea"/>
                <a:cs typeface="+mn-ea"/>
              </a:rPr>
              <a:t>。如果寻求风险的顾客更为显著，则消			费者将受益于定制定价方案，因为消费者剩余将更高。</a:t>
            </a:r>
            <a:endParaRPr lang="en-US" altLang="zh-CN" sz="1600">
              <a:latin typeface="+mn-ea"/>
              <a:cs typeface="+mn-ea"/>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3538">
        <p15:prstTrans prst="prestige"/>
      </p:transition>
    </mc:Choice>
    <mc:Fallback>
      <p:transition spd="slow" advTm="3538">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815661" y="89512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68579" y="261023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a:t>
            </a:r>
            <a:r>
              <a:rPr lang="en-US" altLang="zh-CN" sz="2400" b="1" dirty="0">
                <a:solidFill>
                  <a:srgbClr val="FCB00F"/>
                </a:solidFill>
                <a:latin typeface="微软雅黑" pitchFamily="34" charset="-122"/>
                <a:ea typeface="微软雅黑" pitchFamily="34" charset="-122"/>
              </a:rPr>
              <a:t>6</a:t>
            </a:r>
            <a:r>
              <a:rPr lang="zh-CN" altLang="en-US" sz="2400" b="1" dirty="0">
                <a:solidFill>
                  <a:srgbClr val="FCB00F"/>
                </a:solidFill>
                <a:latin typeface="微软雅黑" pitchFamily="34" charset="-122"/>
                <a:ea typeface="微软雅黑" pitchFamily="34" charset="-122"/>
              </a:rPr>
              <a:t>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19442" y="99890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95976" y="3829636"/>
            <a:ext cx="6271260" cy="829945"/>
          </a:xfrm>
          <a:prstGeom prst="rect">
            <a:avLst/>
          </a:prstGeom>
          <a:noFill/>
        </p:spPr>
        <p:txBody>
          <a:bodyPr wrap="none" rtlCol="0">
            <a:spAutoFit/>
          </a:bodyPr>
          <a:lstStyle/>
          <a:p>
            <a:pPr algn="ctr"/>
            <a:r>
              <a:rPr lang="en-US" altLang="zh-CN" sz="4800" b="1" kern="100" dirty="0">
                <a:solidFill>
                  <a:srgbClr val="202A36"/>
                </a:solidFill>
                <a:latin typeface="微软雅黑" pitchFamily="34" charset="-122"/>
                <a:ea typeface="微软雅黑" pitchFamily="34" charset="-122"/>
                <a:cs typeface="Times New Roman" panose="02020503050405090304" pitchFamily="18" charset="0"/>
              </a:rPr>
              <a:t>   </a:t>
            </a:r>
            <a:r>
              <a:rPr lang="zh-CN" altLang="en-US" sz="4800" b="1" kern="100" dirty="0">
                <a:solidFill>
                  <a:srgbClr val="202A36"/>
                </a:solidFill>
                <a:latin typeface="微软雅黑" pitchFamily="34" charset="-122"/>
                <a:ea typeface="微软雅黑" pitchFamily="34" charset="-122"/>
                <a:cs typeface="Times New Roman" panose="02020503050405090304" pitchFamily="18" charset="0"/>
              </a:rPr>
              <a:t>忽略风险偏好的损失</a:t>
            </a:r>
            <a:endParaRPr lang="zh-CN" altLang="en-US" sz="4800" b="1"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39" name="Freeform 8"/>
          <p:cNvSpPr>
            <a:spLocks noEditPoints="1"/>
          </p:cNvSpPr>
          <p:nvPr/>
        </p:nvSpPr>
        <p:spPr bwMode="auto">
          <a:xfrm rot="2925393">
            <a:off x="2704191" y="1333271"/>
            <a:ext cx="705589" cy="1210055"/>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CB00F"/>
          </a:solidFill>
          <a:ln>
            <a:noFill/>
          </a:ln>
        </p:spPr>
        <p:txBody>
          <a:bodyPr vert="horz" wrap="square" lIns="91461" tIns="45731" rIns="91461" bIns="45731"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2551">
        <p15:prstTrans prst="prestige"/>
      </p:transition>
    </mc:Choice>
    <mc:Fallback>
      <p:transition spd="slow" advTm="2551">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内容占位符 2"/>
          <p:cNvSpPr>
            <a:spLocks noGrp="1"/>
          </p:cNvSpPr>
          <p:nvPr>
            <p:ph sz="half" idx="1"/>
          </p:nvPr>
        </p:nvSpPr>
        <p:spPr>
          <a:xfrm>
            <a:off x="1296035" y="1306830"/>
            <a:ext cx="10050145" cy="4401185"/>
          </a:xfrm>
        </p:spPr>
        <p:txBody>
          <a:bodyPr/>
          <a:p>
            <a:pPr marL="0" indent="0" fontAlgn="auto">
              <a:lnSpc>
                <a:spcPct val="200000"/>
              </a:lnSpc>
              <a:spcBef>
                <a:spcPts val="0"/>
              </a:spcBef>
              <a:buNone/>
            </a:pPr>
            <a:r>
              <a:rPr lang="en-US" altLang="zh-CN" sz="1600">
                <a:latin typeface="+mn-ea"/>
                <a:cs typeface="+mn-ea"/>
              </a:rPr>
              <a:t>        </a:t>
            </a:r>
            <a:r>
              <a:rPr lang="zh-CN" altLang="en-US" sz="1600">
                <a:latin typeface="+mn-ea"/>
                <a:cs typeface="+mn-ea"/>
              </a:rPr>
              <a:t>在第5章中，当平台实施了由区块链技术支持的高效分布式数据库系统时，我们探索了具有共同价格和定制价格方案的最优定价。 现在，出现了一个自然的问题：如果我们忽略风险偏好怎么办？ 有什么损失？ 在本节中，我们将分析共同和定制定价方案（使用区块链技术）下的价格。 这里，</a:t>
            </a:r>
            <a:r>
              <a:rPr lang="zh-CN" altLang="en-US" sz="1600">
                <a:solidFill>
                  <a:srgbClr val="FF0000"/>
                </a:solidFill>
                <a:latin typeface="+mn-ea"/>
                <a:cs typeface="+mn-ea"/>
              </a:rPr>
              <a:t>“忽略风险偏好”是指平台仅通过假设整个市场充满风险中立型消费者而没有考虑存在其他风险态度的消费者来做出定价决策的情况。</a:t>
            </a:r>
            <a:endParaRPr lang="zh-CN" altLang="en-US" sz="1600">
              <a:solidFill>
                <a:srgbClr val="FF0000"/>
              </a:solidFill>
              <a:latin typeface="+mn-ea"/>
              <a:cs typeface="+mn-ea"/>
            </a:endParaRPr>
          </a:p>
          <a:p>
            <a:pPr marL="0" indent="0" fontAlgn="auto">
              <a:lnSpc>
                <a:spcPct val="200000"/>
              </a:lnSpc>
              <a:spcBef>
                <a:spcPts val="0"/>
              </a:spcBef>
              <a:buNone/>
            </a:pPr>
            <a:r>
              <a:rPr lang="zh-CN" altLang="en-US" sz="1600">
                <a:latin typeface="+mn-ea"/>
                <a:cs typeface="+mn-ea"/>
              </a:rPr>
              <a:t>        平台、服务代理商和客户在共同价格方案和细分市场定制价格方案下的损失分别为LCP</a:t>
            </a:r>
            <a:r>
              <a:rPr lang="zh-CN" altLang="en-US" sz="1600" baseline="-25000">
                <a:latin typeface="+mn-ea"/>
                <a:cs typeface="+mn-ea"/>
              </a:rPr>
              <a:t>PF*</a:t>
            </a:r>
            <a:r>
              <a:rPr lang="zh-CN" altLang="en-US" sz="1600">
                <a:latin typeface="+mn-ea"/>
                <a:cs typeface="+mn-ea"/>
              </a:rPr>
              <a:t>, LCP</a:t>
            </a:r>
            <a:r>
              <a:rPr lang="zh-CN" altLang="en-US" sz="1600" baseline="-25000">
                <a:latin typeface="+mn-ea"/>
                <a:cs typeface="+mn-ea"/>
              </a:rPr>
              <a:t>AG*</a:t>
            </a:r>
            <a:r>
              <a:rPr lang="zh-CN" altLang="en-US" sz="1600">
                <a:latin typeface="+mn-ea"/>
                <a:cs typeface="+mn-ea"/>
              </a:rPr>
              <a:t>,LCP</a:t>
            </a:r>
            <a:r>
              <a:rPr lang="zh-CN" altLang="en-US" sz="1600" baseline="-25000">
                <a:latin typeface="+mn-ea"/>
                <a:cs typeface="+mn-ea"/>
              </a:rPr>
              <a:t>CS*</a:t>
            </a:r>
            <a:r>
              <a:rPr lang="zh-CN" altLang="en-US" sz="1600">
                <a:latin typeface="+mn-ea"/>
                <a:cs typeface="+mn-ea"/>
              </a:rPr>
              <a:t>, LMCP</a:t>
            </a:r>
            <a:r>
              <a:rPr lang="zh-CN" altLang="en-US" sz="1600" baseline="-25000">
                <a:latin typeface="+mn-ea"/>
                <a:cs typeface="+mn-ea"/>
              </a:rPr>
              <a:t>PF*</a:t>
            </a:r>
            <a:r>
              <a:rPr lang="zh-CN" altLang="en-US" sz="1600">
                <a:latin typeface="+mn-ea"/>
                <a:cs typeface="+mn-ea"/>
              </a:rPr>
              <a:t>, LMCP</a:t>
            </a:r>
            <a:r>
              <a:rPr lang="zh-CN" altLang="en-US" sz="1600" baseline="-25000">
                <a:latin typeface="+mn-ea"/>
                <a:cs typeface="+mn-ea"/>
              </a:rPr>
              <a:t>AG*</a:t>
            </a:r>
            <a:r>
              <a:rPr lang="zh-CN" altLang="en-US" sz="1600">
                <a:latin typeface="+mn-ea"/>
                <a:cs typeface="+mn-ea"/>
              </a:rPr>
              <a:t>, LMCP</a:t>
            </a:r>
            <a:r>
              <a:rPr lang="zh-CN" altLang="en-US" sz="1600" baseline="-25000">
                <a:latin typeface="+mn-ea"/>
                <a:cs typeface="+mn-ea"/>
              </a:rPr>
              <a:t>CS*</a:t>
            </a:r>
            <a:r>
              <a:rPr lang="zh-CN" altLang="en-US" sz="1600">
                <a:latin typeface="+mn-ea"/>
                <a:cs typeface="+mn-ea"/>
              </a:rPr>
              <a:t>，利润风险差异用以下符号表示：</a:t>
            </a:r>
            <a:endParaRPr lang="zh-CN" altLang="en-US" sz="1600">
              <a:latin typeface="+mn-ea"/>
              <a:cs typeface="+mn-ea"/>
            </a:endParaRPr>
          </a:p>
          <a:p>
            <a:pPr marL="0" indent="0" fontAlgn="auto">
              <a:lnSpc>
                <a:spcPct val="200000"/>
              </a:lnSpc>
              <a:spcBef>
                <a:spcPts val="0"/>
              </a:spcBef>
              <a:buNone/>
            </a:pPr>
            <a:endParaRPr lang="zh-CN" altLang="en-US" sz="1600">
              <a:latin typeface="+mn-ea"/>
              <a:cs typeface="+mn-ea"/>
            </a:endParaRPr>
          </a:p>
          <a:p>
            <a:pPr marL="0" indent="0" fontAlgn="auto">
              <a:lnSpc>
                <a:spcPct val="200000"/>
              </a:lnSpc>
              <a:spcBef>
                <a:spcPts val="0"/>
              </a:spcBef>
              <a:buNone/>
            </a:pPr>
            <a:endParaRPr lang="zh-CN" altLang="en-US" sz="1600">
              <a:latin typeface="+mn-ea"/>
              <a:cs typeface="+mn-ea"/>
            </a:endParaRPr>
          </a:p>
          <a:p>
            <a:pPr marL="0" indent="0" fontAlgn="auto">
              <a:lnSpc>
                <a:spcPct val="200000"/>
              </a:lnSpc>
              <a:spcBef>
                <a:spcPts val="0"/>
              </a:spcBef>
              <a:buNone/>
            </a:pPr>
            <a:endParaRPr lang="zh-CN" altLang="en-US" sz="1600">
              <a:latin typeface="+mn-ea"/>
              <a:cs typeface="+mn-ea"/>
            </a:endParaRPr>
          </a:p>
        </p:txBody>
      </p:sp>
      <p:pic>
        <p:nvPicPr>
          <p:cNvPr id="5" name="图片 4"/>
          <p:cNvPicPr>
            <a:picLocks noChangeAspect="1"/>
          </p:cNvPicPr>
          <p:nvPr/>
        </p:nvPicPr>
        <p:blipFill>
          <a:blip r:embed="rId1"/>
          <a:stretch>
            <a:fillRect/>
          </a:stretch>
        </p:blipFill>
        <p:spPr>
          <a:xfrm>
            <a:off x="6816725" y="3906520"/>
            <a:ext cx="2752725" cy="419100"/>
          </a:xfrm>
          <a:prstGeom prst="rect">
            <a:avLst/>
          </a:prstGeom>
        </p:spPr>
      </p:pic>
      <p:pic>
        <p:nvPicPr>
          <p:cNvPr id="6" name="图片 5"/>
          <p:cNvPicPr>
            <a:picLocks noChangeAspect="1"/>
          </p:cNvPicPr>
          <p:nvPr/>
        </p:nvPicPr>
        <p:blipFill>
          <a:blip r:embed="rId2"/>
          <a:stretch>
            <a:fillRect/>
          </a:stretch>
        </p:blipFill>
        <p:spPr>
          <a:xfrm>
            <a:off x="6816725" y="4479925"/>
            <a:ext cx="2752725" cy="39052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59535">
        <p15:prstTrans prst="prestige"/>
      </p:transition>
    </mc:Choice>
    <mc:Fallback>
      <p:transition spd="slow" advTm="59535">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679575" y="1376680"/>
            <a:ext cx="8839200" cy="41052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836">
        <p15:prstTrans prst="prestige"/>
      </p:transition>
    </mc:Choice>
    <mc:Fallback>
      <p:transition spd="slow" advTm="836">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nvPicPr>
        <p:blipFill>
          <a:blip r:embed="rId1"/>
          <a:stretch>
            <a:fillRect/>
          </a:stretch>
        </p:blipFill>
        <p:spPr>
          <a:xfrm>
            <a:off x="1859915" y="948690"/>
            <a:ext cx="8620125" cy="1743075"/>
          </a:xfrm>
          <a:prstGeom prst="rect">
            <a:avLst/>
          </a:prstGeom>
        </p:spPr>
      </p:pic>
      <p:sp>
        <p:nvSpPr>
          <p:cNvPr id="3" name="文本框 2"/>
          <p:cNvSpPr txBox="1"/>
          <p:nvPr/>
        </p:nvSpPr>
        <p:spPr>
          <a:xfrm>
            <a:off x="1727835" y="2807335"/>
            <a:ext cx="8681085" cy="2676525"/>
          </a:xfrm>
          <a:prstGeom prst="rect">
            <a:avLst/>
          </a:prstGeom>
          <a:noFill/>
        </p:spPr>
        <p:txBody>
          <a:bodyPr wrap="square" rtlCol="0">
            <a:spAutoFit/>
          </a:bodyPr>
          <a:p>
            <a:pPr fontAlgn="auto">
              <a:lnSpc>
                <a:spcPct val="150000"/>
              </a:lnSpc>
            </a:pPr>
            <a:r>
              <a:rPr lang="en-US" altLang="zh-CN" sz="1600"/>
              <a:t>        </a:t>
            </a:r>
            <a:r>
              <a:rPr lang="zh-CN" altLang="en-US" sz="1600"/>
              <a:t>引理6.1给出了市场条件，当忽略了消费者在市场中的风险偏好时，从平台、服务代理商和客户的角度来看，在共同的价格方案和市场细分的定制价格方案下，市场都会导致损失。</a:t>
            </a:r>
            <a:endParaRPr lang="zh-CN" altLang="en-US" sz="1600"/>
          </a:p>
          <a:p>
            <a:pPr fontAlgn="auto">
              <a:lnSpc>
                <a:spcPct val="150000"/>
              </a:lnSpc>
            </a:pPr>
            <a:r>
              <a:rPr lang="zh-CN" altLang="en-US" sz="1600"/>
              <a:t>       </a:t>
            </a:r>
            <a:r>
              <a:rPr lang="zh-CN" altLang="en-US" sz="1600" b="1"/>
              <a:t> 命题6.1</a:t>
            </a:r>
            <a:r>
              <a:rPr lang="zh-CN" altLang="en-US" sz="1600"/>
              <a:t>。 当市场中寻求风险客户的重要度（SIG</a:t>
            </a:r>
            <a:r>
              <a:rPr lang="zh-CN" altLang="en-US" sz="1600" baseline="-25000">
                <a:sym typeface="+mn-ea"/>
              </a:rPr>
              <a:t>RSC</a:t>
            </a:r>
            <a:r>
              <a:rPr lang="zh-CN" altLang="en-US" sz="1600">
                <a:sym typeface="+mn-ea"/>
              </a:rPr>
              <a:t> </a:t>
            </a:r>
            <a:r>
              <a:rPr lang="zh-CN" altLang="en-US" sz="1600"/>
              <a:t>）高于</a:t>
            </a:r>
            <a:r>
              <a:rPr lang="zh-CN" altLang="en-US" sz="1600">
                <a:sym typeface="+mn-ea"/>
              </a:rPr>
              <a:t>市场中的</a:t>
            </a:r>
            <a:r>
              <a:rPr lang="zh-CN" altLang="en-US" sz="1600"/>
              <a:t>避免风险客户的重要度时（SIG</a:t>
            </a:r>
            <a:r>
              <a:rPr lang="zh-CN" altLang="en-US" sz="1600" baseline="-25000"/>
              <a:t>RAC</a:t>
            </a:r>
            <a:r>
              <a:rPr lang="zh-CN" altLang="en-US" sz="1600"/>
              <a:t>）（即cl </a:t>
            </a:r>
            <a:r>
              <a:rPr lang="en-US" altLang="zh-CN" sz="1600"/>
              <a:t>&gt; </a:t>
            </a:r>
            <a:r>
              <a:rPr lang="zh-CN" altLang="en-US" sz="1600"/>
              <a:t>au），考虑到消费者的风险偏好对于提高平台和服务代理商的利润都有好处，尽管这也会导致更高的风险水平。 对消费者是否有利取决于预期的等待时间。 具体而言，如果按比例缩放的预期等待时间足够长（即                         ），则在考虑他们的风险偏好时，消费者会受益。</a:t>
            </a:r>
            <a:endParaRPr lang="zh-CN" altLang="en-US" sz="1600"/>
          </a:p>
        </p:txBody>
      </p:sp>
      <p:pic>
        <p:nvPicPr>
          <p:cNvPr id="5" name="图片 4"/>
          <p:cNvPicPr>
            <a:picLocks noChangeAspect="1"/>
          </p:cNvPicPr>
          <p:nvPr/>
        </p:nvPicPr>
        <p:blipFill>
          <a:blip r:embed="rId2"/>
          <a:stretch>
            <a:fillRect/>
          </a:stretch>
        </p:blipFill>
        <p:spPr>
          <a:xfrm>
            <a:off x="6154420" y="4740910"/>
            <a:ext cx="1238250" cy="523875"/>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57156">
        <p15:prstTrans prst="prestige"/>
      </p:transition>
    </mc:Choice>
    <mc:Fallback>
      <p:transition spd="slow" advTm="57156">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5972871" y="2393718"/>
            <a:ext cx="2822231" cy="458529"/>
            <a:chOff x="5969725" y="1801451"/>
            <a:chExt cx="2821578" cy="458423"/>
          </a:xfrm>
        </p:grpSpPr>
        <p:sp>
          <p:nvSpPr>
            <p:cNvPr id="10" name="矩形 9"/>
            <p:cNvSpPr/>
            <p:nvPr/>
          </p:nvSpPr>
          <p:spPr>
            <a:xfrm>
              <a:off x="5969726" y="1801451"/>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5969725" y="1801451"/>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972871" y="3035242"/>
            <a:ext cx="2822231" cy="459960"/>
            <a:chOff x="5969725" y="2398387"/>
            <a:chExt cx="2821578" cy="459854"/>
          </a:xfrm>
        </p:grpSpPr>
        <p:sp>
          <p:nvSpPr>
            <p:cNvPr id="13" name="矩形 12"/>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椭圆 17"/>
          <p:cNvSpPr/>
          <p:nvPr/>
        </p:nvSpPr>
        <p:spPr>
          <a:xfrm>
            <a:off x="1815661" y="89512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68579" y="261023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a:t>
            </a:r>
            <a:r>
              <a:rPr lang="en-US" altLang="zh-CN" sz="2400" b="1" dirty="0">
                <a:solidFill>
                  <a:srgbClr val="FCB00F"/>
                </a:solidFill>
                <a:latin typeface="微软雅黑" pitchFamily="34" charset="-122"/>
                <a:ea typeface="微软雅黑" pitchFamily="34" charset="-122"/>
              </a:rPr>
              <a:t>7</a:t>
            </a:r>
            <a:r>
              <a:rPr lang="zh-CN" altLang="en-US" sz="2400" b="1" dirty="0">
                <a:solidFill>
                  <a:srgbClr val="FCB00F"/>
                </a:solidFill>
                <a:latin typeface="微软雅黑" pitchFamily="34" charset="-122"/>
                <a:ea typeface="微软雅黑" pitchFamily="34" charset="-122"/>
              </a:rPr>
              <a:t>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19442" y="99890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p:cNvGrpSpPr/>
          <p:nvPr/>
        </p:nvGrpSpPr>
        <p:grpSpPr>
          <a:xfrm>
            <a:off x="6159146" y="2384641"/>
            <a:ext cx="2100580" cy="1065996"/>
            <a:chOff x="6155957" y="1837451"/>
            <a:chExt cx="2100093" cy="1065749"/>
          </a:xfrm>
        </p:grpSpPr>
        <p:sp>
          <p:nvSpPr>
            <p:cNvPr id="33" name="矩形 32"/>
            <p:cNvSpPr/>
            <p:nvPr/>
          </p:nvSpPr>
          <p:spPr>
            <a:xfrm>
              <a:off x="6155957" y="1837451"/>
              <a:ext cx="2100093" cy="460268"/>
            </a:xfrm>
            <a:prstGeom prst="rect">
              <a:avLst/>
            </a:prstGeom>
          </p:spPr>
          <p:txBody>
            <a:bodyPr wrap="none">
              <a:spAutoFit/>
            </a:bodyPr>
            <a:lstStyle/>
            <a:p>
              <a:r>
                <a:rPr lang="en-US" altLang="zh-CN" b="1" dirty="0">
                  <a:solidFill>
                    <a:srgbClr val="202A36"/>
                  </a:solidFill>
                  <a:latin typeface="微软雅黑" pitchFamily="34" charset="-122"/>
                  <a:ea typeface="微软雅黑" pitchFamily="34" charset="-122"/>
                </a:rPr>
                <a:t> 1 </a:t>
              </a:r>
              <a:r>
                <a:rPr lang="zh-CN" altLang="en-US" b="1" dirty="0">
                  <a:solidFill>
                    <a:srgbClr val="202A36"/>
                  </a:solidFill>
                  <a:latin typeface="微软雅黑" pitchFamily="34" charset="-122"/>
                  <a:ea typeface="微软雅黑" pitchFamily="34" charset="-122"/>
                </a:rPr>
                <a:t>结论及建议</a:t>
              </a:r>
              <a:endParaRPr lang="zh-CN" altLang="en-US" b="1" dirty="0">
                <a:solidFill>
                  <a:srgbClr val="202A36"/>
                </a:solidFill>
                <a:latin typeface="微软雅黑" pitchFamily="34" charset="-122"/>
                <a:ea typeface="微软雅黑" pitchFamily="34" charset="-122"/>
              </a:endParaRPr>
            </a:p>
          </p:txBody>
        </p:sp>
        <p:sp>
          <p:nvSpPr>
            <p:cNvPr id="34" name="矩形 33"/>
            <p:cNvSpPr/>
            <p:nvPr/>
          </p:nvSpPr>
          <p:spPr>
            <a:xfrm>
              <a:off x="6155957" y="2442932"/>
              <a:ext cx="1184001" cy="460268"/>
            </a:xfrm>
            <a:prstGeom prst="rect">
              <a:avLst/>
            </a:prstGeom>
          </p:spPr>
          <p:txBody>
            <a:bodyPr wrap="none">
              <a:spAutoFit/>
            </a:bodyPr>
            <a:lstStyle/>
            <a:p>
              <a:r>
                <a:rPr lang="en-US" altLang="zh-CN" b="1" dirty="0">
                  <a:solidFill>
                    <a:srgbClr val="202A36"/>
                  </a:solidFill>
                  <a:latin typeface="微软雅黑" pitchFamily="34" charset="-122"/>
                  <a:ea typeface="微软雅黑" pitchFamily="34" charset="-122"/>
                </a:rPr>
                <a:t> 2 </a:t>
              </a:r>
              <a:r>
                <a:rPr lang="zh-CN" altLang="en-US" b="1" dirty="0">
                  <a:solidFill>
                    <a:srgbClr val="202A36"/>
                  </a:solidFill>
                  <a:latin typeface="微软雅黑" pitchFamily="34" charset="-122"/>
                  <a:ea typeface="微软雅黑" pitchFamily="34" charset="-122"/>
                </a:rPr>
                <a:t>展望</a:t>
              </a:r>
              <a:endParaRPr lang="zh-CN" altLang="en-US" b="1" dirty="0">
                <a:solidFill>
                  <a:srgbClr val="202A36"/>
                </a:solidFill>
                <a:latin typeface="微软雅黑" pitchFamily="34" charset="-122"/>
                <a:ea typeface="微软雅黑" pitchFamily="34" charset="-122"/>
              </a:endParaRPr>
            </a:p>
          </p:txBody>
        </p:sp>
      </p:grpSp>
      <p:sp>
        <p:nvSpPr>
          <p:cNvPr id="36" name="文本框 35"/>
          <p:cNvSpPr txBox="1"/>
          <p:nvPr/>
        </p:nvSpPr>
        <p:spPr>
          <a:xfrm>
            <a:off x="1716314" y="3829636"/>
            <a:ext cx="2198370" cy="829945"/>
          </a:xfrm>
          <a:prstGeom prst="rect">
            <a:avLst/>
          </a:prstGeom>
          <a:noFill/>
        </p:spPr>
        <p:txBody>
          <a:bodyPr wrap="none" rtlCol="0">
            <a:spAutoFit/>
          </a:bodyPr>
          <a:lstStyle/>
          <a:p>
            <a:pPr algn="ctr"/>
            <a:r>
              <a:rPr lang="en-US" altLang="zh-CN" sz="4800" b="1" kern="100" dirty="0">
                <a:solidFill>
                  <a:srgbClr val="202A36"/>
                </a:solidFill>
                <a:latin typeface="微软雅黑" pitchFamily="34" charset="-122"/>
                <a:ea typeface="微软雅黑" pitchFamily="34" charset="-122"/>
                <a:cs typeface="Times New Roman" panose="02020503050405090304" pitchFamily="18" charset="0"/>
              </a:rPr>
              <a:t>   </a:t>
            </a:r>
            <a:r>
              <a:rPr lang="zh-CN" altLang="en-US" sz="4800" b="1" kern="100" dirty="0">
                <a:solidFill>
                  <a:srgbClr val="202A36"/>
                </a:solidFill>
                <a:latin typeface="微软雅黑" pitchFamily="34" charset="-122"/>
                <a:ea typeface="微软雅黑" pitchFamily="34" charset="-122"/>
                <a:cs typeface="Times New Roman" panose="02020503050405090304" pitchFamily="18" charset="0"/>
              </a:rPr>
              <a:t>结 论</a:t>
            </a:r>
            <a:endParaRPr lang="zh-CN" altLang="en-US" sz="4800" b="1"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39" name="Freeform 8"/>
          <p:cNvSpPr>
            <a:spLocks noEditPoints="1"/>
          </p:cNvSpPr>
          <p:nvPr/>
        </p:nvSpPr>
        <p:spPr bwMode="auto">
          <a:xfrm rot="2925393">
            <a:off x="2704191" y="1333271"/>
            <a:ext cx="705589" cy="1210055"/>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CB00F"/>
          </a:solidFill>
          <a:ln>
            <a:noFill/>
          </a:ln>
        </p:spPr>
        <p:txBody>
          <a:bodyPr vert="horz" wrap="square" lIns="91461" tIns="45731" rIns="91461" bIns="45731" numCol="1" anchor="t" anchorCtr="0" compatLnSpc="1"/>
          <a:lstStyle/>
          <a:p>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1939">
        <p15:prstTrans prst="prestige"/>
      </p:transition>
    </mc:Choice>
    <mc:Fallback>
      <p:transition spd="slow" advTm="1939">
        <p:fade/>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330200" y="440690"/>
            <a:ext cx="11537950" cy="6369685"/>
          </a:xfrm>
          <a:prstGeom prst="rect">
            <a:avLst/>
          </a:prstGeom>
          <a:noFill/>
        </p:spPr>
        <p:txBody>
          <a:bodyPr wrap="square" rtlCol="0">
            <a:spAutoFit/>
          </a:bodyPr>
          <a:p>
            <a:pPr fontAlgn="auto">
              <a:lnSpc>
                <a:spcPct val="150000"/>
              </a:lnSpc>
            </a:pPr>
            <a:r>
              <a:rPr lang="en-US" altLang="zh-CN" sz="1600"/>
              <a:t>       </a:t>
            </a:r>
            <a:r>
              <a:rPr lang="zh-CN" altLang="en-US" sz="1600"/>
              <a:t>在本文中，基于按需服务平台运营的重要性，我们应用了均值风险理论，并分析了客户的风险态度将如何影响最优服务定价决策，市场上客户的消费者剩余以及平台和（雇用的）服务代理商的预期利润和利润风险。</a:t>
            </a:r>
            <a:endParaRPr lang="zh-CN" altLang="en-US" sz="1600"/>
          </a:p>
          <a:p>
            <a:pPr fontAlgn="auto">
              <a:lnSpc>
                <a:spcPct val="150000"/>
              </a:lnSpc>
            </a:pPr>
            <a:r>
              <a:rPr lang="zh-CN" altLang="en-US" sz="1600"/>
              <a:t>       </a:t>
            </a:r>
            <a:r>
              <a:rPr lang="zh-CN" altLang="en-US" sz="1600">
                <a:solidFill>
                  <a:srgbClr val="FF0000"/>
                </a:solidFill>
              </a:rPr>
              <a:t>在基本模型中（当我们假设市场仅包括具有相同风险态度类型的同质客户时</a:t>
            </a:r>
            <a:r>
              <a:rPr lang="zh-CN" altLang="en-US" sz="1600"/>
              <a:t>），在均值风险理论下，我们发现如果客户对风险的厌恶程度更高，则最优服务价格将会下降。在寻求风险的情况下出现了相反的情况，在这种情况下，如果客户寻求更多的风险，则最佳服务价格将提高。通过比较客户的三种不同的风险态度，我们发现，当客户寻求风险时，即使平台和服务代理商的利润风险最大，其消费者剩余水平以及平台和服务代理商的预期利润也最高。当客户厌恶风险时，情况恰恰相反。</a:t>
            </a:r>
            <a:endParaRPr lang="zh-CN" altLang="en-US" sz="1600"/>
          </a:p>
          <a:p>
            <a:pPr fontAlgn="auto">
              <a:lnSpc>
                <a:spcPct val="150000"/>
              </a:lnSpc>
            </a:pPr>
            <a:r>
              <a:rPr lang="zh-CN" altLang="en-US" sz="1600"/>
              <a:t>       </a:t>
            </a:r>
            <a:r>
              <a:rPr lang="zh-CN" altLang="en-US" sz="1600">
                <a:solidFill>
                  <a:srgbClr val="FF0000"/>
                </a:solidFill>
              </a:rPr>
              <a:t>在具有包括不同风险态度的客户的市场的扩展模型中</a:t>
            </a:r>
            <a:r>
              <a:rPr lang="zh-CN" altLang="en-US" sz="1600"/>
              <a:t>，对于平台向所有客户提供统一价格（称为“共同价格”）（与他们的风险态度无关）的情况，我们得出了最优的按需服务定价决策，并且还表明，如果按比例缩放的预期等待时间（t）增加（减少），则最佳按需服务价格以及平台和服务代理商的相应预期利润和利润的标准差以及消费者剩余将全部减少（增加）。对于平台为每个客户提供有关其风险态度的定制价格的情况，本文得出了各自的最佳服务价格。在扩展模型下通过使用区块链技术实现了比较这两种情况得出定制服务定价的价值。通过对通用定价方案和定制服务定价方案的比较，证明了定制定价方案既有利于平台和服务代理商的利润增长，又带来了更高的风险；它是否对消费者有利，取决于风险规避和寻求市场风险的客户的重要性。具体来说，当且仅当寻求风险的客户在市场中的重要性高于厌恶风险的客户在市场中的重要性时，定制定价方案才能使消费者受益。如果平台忽略了客户的风险偏好，本研究探讨了损失。研究发现，忽略风险偏好可能导致客户和平台的损失，并且如果在市场上寻求风险的客户的重要度高于在市场上厌恶风险的客户的重要度，那么如果平台的损失将特别突出。因此，本研究着重强调了在确定最佳按需服务价格时探索客户风险态度的重要性，使用区块链技术也可以通过采用定制定价方案来提高平台和服务代理商的盈利能力。即使顾客可能会也可能不会受益。</a:t>
            </a:r>
            <a:endParaRPr lang="zh-CN" altLang="en-US" sz="1600"/>
          </a:p>
        </p:txBody>
      </p:sp>
      <p:sp>
        <p:nvSpPr>
          <p:cNvPr id="17" name="文本框 2"/>
          <p:cNvSpPr txBox="1"/>
          <p:nvPr/>
        </p:nvSpPr>
        <p:spPr>
          <a:xfrm>
            <a:off x="1606550" y="78105"/>
            <a:ext cx="309689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7.1 </a:t>
            </a:r>
            <a:r>
              <a:rPr lang="zh-CN" altLang="en-US" sz="2800" b="1" dirty="0">
                <a:solidFill>
                  <a:srgbClr val="005DA2"/>
                </a:solidFill>
                <a:latin typeface="微软雅黑" pitchFamily="34" charset="-122"/>
                <a:ea typeface="微软雅黑" pitchFamily="34" charset="-122"/>
              </a:rPr>
              <a:t>结论及建议</a:t>
            </a:r>
            <a:endParaRPr lang="zh-CN" altLang="en-US" sz="2800" b="1" dirty="0">
              <a:solidFill>
                <a:srgbClr val="005DA2"/>
              </a:solidFill>
              <a:latin typeface="微软雅黑" pitchFamily="34" charset="-122"/>
              <a:ea typeface="微软雅黑" pitchFamily="34" charset="-122"/>
            </a:endParaRPr>
          </a:p>
        </p:txBody>
      </p:sp>
      <p:sp>
        <p:nvSpPr>
          <p:cNvPr id="4" name="棱台 3"/>
          <p:cNvSpPr/>
          <p:nvPr/>
        </p:nvSpPr>
        <p:spPr>
          <a:xfrm>
            <a:off x="1341120" y="78105"/>
            <a:ext cx="395605" cy="441325"/>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33">
        <p15:prstTrans prst="prestige"/>
      </p:transition>
    </mc:Choice>
    <mc:Fallback>
      <p:transition spd="slow" advTm="233">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右箭头 3"/>
          <p:cNvSpPr>
            <a:spLocks noChangeArrowheads="1"/>
          </p:cNvSpPr>
          <p:nvPr/>
        </p:nvSpPr>
        <p:spPr bwMode="auto">
          <a:xfrm>
            <a:off x="3507286" y="1727541"/>
            <a:ext cx="4747259" cy="526115"/>
          </a:xfrm>
          <a:prstGeom prst="rightArrow">
            <a:avLst>
              <a:gd name="adj1" fmla="val 50000"/>
              <a:gd name="adj2" fmla="val 50092"/>
            </a:avLst>
          </a:prstGeom>
          <a:solidFill>
            <a:srgbClr val="005DA2"/>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5" name="右箭头 4"/>
          <p:cNvSpPr>
            <a:spLocks noChangeArrowheads="1"/>
          </p:cNvSpPr>
          <p:nvPr/>
        </p:nvSpPr>
        <p:spPr bwMode="auto">
          <a:xfrm flipH="1">
            <a:off x="3682371" y="2516711"/>
            <a:ext cx="4915696" cy="523867"/>
          </a:xfrm>
          <a:prstGeom prst="rightArrow">
            <a:avLst>
              <a:gd name="adj1" fmla="val 50000"/>
              <a:gd name="adj2" fmla="val 50064"/>
            </a:avLst>
          </a:prstGeom>
          <a:solidFill>
            <a:srgbClr val="005DA2"/>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6" name="椭圆 5"/>
          <p:cNvSpPr>
            <a:spLocks noChangeArrowheads="1"/>
          </p:cNvSpPr>
          <p:nvPr/>
        </p:nvSpPr>
        <p:spPr bwMode="auto">
          <a:xfrm>
            <a:off x="1180195" y="1071023"/>
            <a:ext cx="2502175" cy="2538389"/>
          </a:xfrm>
          <a:prstGeom prst="ellipse">
            <a:avLst/>
          </a:prstGeom>
          <a:solidFill>
            <a:srgbClr val="005DA2"/>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itchFamily="34" charset="-122"/>
                <a:ea typeface="微软雅黑" pitchFamily="34" charset="-122"/>
              </a:rPr>
              <a:t>  </a:t>
            </a:r>
            <a:r>
              <a:rPr lang="zh-CN" altLang="en-US" sz="2500" kern="0" dirty="0" smtClean="0">
                <a:solidFill>
                  <a:srgbClr val="FFFFFF"/>
                </a:solidFill>
                <a:latin typeface="微软雅黑" pitchFamily="34" charset="-122"/>
                <a:ea typeface="微软雅黑" pitchFamily="34" charset="-122"/>
              </a:rPr>
              <a:t>按需服务</a:t>
            </a:r>
            <a:endParaRPr lang="zh-CN" altLang="en-US" sz="2500" kern="0" dirty="0" smtClean="0">
              <a:solidFill>
                <a:srgbClr val="FFFFFF"/>
              </a:solidFill>
              <a:latin typeface="微软雅黑" pitchFamily="34" charset="-122"/>
              <a:ea typeface="微软雅黑" pitchFamily="34" charset="-122"/>
            </a:endParaRPr>
          </a:p>
        </p:txBody>
      </p:sp>
      <p:sp>
        <p:nvSpPr>
          <p:cNvPr id="7" name="椭圆 6"/>
          <p:cNvSpPr>
            <a:spLocks noChangeArrowheads="1"/>
          </p:cNvSpPr>
          <p:nvPr/>
        </p:nvSpPr>
        <p:spPr bwMode="auto">
          <a:xfrm>
            <a:off x="8338764" y="1071023"/>
            <a:ext cx="2504390" cy="2538389"/>
          </a:xfrm>
          <a:prstGeom prst="ellipse">
            <a:avLst/>
          </a:prstGeom>
          <a:solidFill>
            <a:srgbClr val="005DA2"/>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r>
              <a:rPr lang="zh-CN" altLang="en-US" sz="2500" kern="0" dirty="0">
                <a:solidFill>
                  <a:srgbClr val="FFFFFF"/>
                </a:solidFill>
                <a:latin typeface="微软雅黑" pitchFamily="34" charset="-122"/>
                <a:ea typeface="微软雅黑" pitchFamily="34" charset="-122"/>
              </a:rPr>
              <a:t>  </a:t>
            </a:r>
            <a:r>
              <a:rPr lang="zh-CN" altLang="en-US" sz="2500" kern="0" dirty="0" smtClean="0">
                <a:solidFill>
                  <a:srgbClr val="FFFFFF"/>
                </a:solidFill>
                <a:latin typeface="微软雅黑" pitchFamily="34" charset="-122"/>
                <a:ea typeface="微软雅黑" pitchFamily="34" charset="-122"/>
              </a:rPr>
              <a:t>区块链</a:t>
            </a:r>
            <a:endParaRPr lang="zh-CN" altLang="en-US" sz="2500" kern="0" dirty="0" smtClean="0">
              <a:solidFill>
                <a:srgbClr val="FFFFFF"/>
              </a:solidFill>
              <a:latin typeface="微软雅黑" pitchFamily="34" charset="-122"/>
              <a:ea typeface="微软雅黑" pitchFamily="34" charset="-122"/>
            </a:endParaRPr>
          </a:p>
          <a:p>
            <a:pPr>
              <a:lnSpc>
                <a:spcPct val="120000"/>
              </a:lnSpc>
              <a:defRPr/>
            </a:pPr>
            <a:r>
              <a:rPr lang="zh-CN" altLang="en-US" sz="2500" kern="0" dirty="0" smtClean="0">
                <a:solidFill>
                  <a:srgbClr val="FFFFFF"/>
                </a:solidFill>
                <a:latin typeface="微软雅黑" pitchFamily="34" charset="-122"/>
                <a:ea typeface="微软雅黑" pitchFamily="34" charset="-122"/>
              </a:rPr>
              <a:t>    技术</a:t>
            </a:r>
            <a:endParaRPr lang="zh-CN" altLang="en-US" sz="2500" kern="0" dirty="0" smtClean="0">
              <a:solidFill>
                <a:srgbClr val="FFFFFF"/>
              </a:solidFill>
              <a:latin typeface="微软雅黑" pitchFamily="34" charset="-122"/>
              <a:ea typeface="微软雅黑" pitchFamily="34" charset="-122"/>
            </a:endParaRPr>
          </a:p>
        </p:txBody>
      </p:sp>
      <p:sp>
        <p:nvSpPr>
          <p:cNvPr id="8" name="矩形 7"/>
          <p:cNvSpPr/>
          <p:nvPr/>
        </p:nvSpPr>
        <p:spPr>
          <a:xfrm>
            <a:off x="4845916" y="1554418"/>
            <a:ext cx="1983566" cy="1661533"/>
          </a:xfrm>
          <a:prstGeom prst="rect">
            <a:avLst/>
          </a:prstGeom>
          <a:gradFill>
            <a:gsLst>
              <a:gs pos="33000">
                <a:srgbClr val="F9F9F9"/>
              </a:gs>
              <a:gs pos="100000">
                <a:srgbClr val="D7D7D7"/>
              </a:gs>
            </a:gsLst>
            <a:lin ang="5400000" scaled="0"/>
          </a:gradFill>
          <a:ln w="3175" cap="flat" cmpd="sng" algn="ctr">
            <a:solidFill>
              <a:srgbClr val="D7D7D7"/>
            </a:solidFill>
            <a:prstDash val="solid"/>
          </a:ln>
          <a:effectLst>
            <a:outerShdw blurRad="50800" dist="38100" sx="97000" sy="97000" algn="ctr" rotWithShape="0">
              <a:srgbClr val="000000">
                <a:alpha val="40000"/>
              </a:srgbClr>
            </a:outerShdw>
          </a:effectLst>
        </p:spPr>
        <p:txBody>
          <a:bodyPr lIns="128296" tIns="64146" rIns="128296" bIns="64146" anchor="ctr"/>
          <a:lstStyle/>
          <a:p>
            <a:pPr>
              <a:lnSpc>
                <a:spcPct val="120000"/>
              </a:lnSpc>
              <a:defRPr/>
            </a:pPr>
            <a:r>
              <a:rPr lang="zh-CN" altLang="en-US" kern="0" dirty="0">
                <a:solidFill>
                  <a:srgbClr val="414455"/>
                </a:solidFill>
                <a:latin typeface="微软雅黑" pitchFamily="34" charset="-122"/>
                <a:ea typeface="微软雅黑" pitchFamily="34" charset="-122"/>
              </a:rPr>
              <a:t>     风险</a:t>
            </a:r>
            <a:endParaRPr lang="zh-CN" altLang="en-US" kern="0" dirty="0">
              <a:solidFill>
                <a:srgbClr val="414455"/>
              </a:solidFill>
              <a:latin typeface="微软雅黑" pitchFamily="34" charset="-122"/>
              <a:ea typeface="微软雅黑" pitchFamily="34" charset="-122"/>
            </a:endParaRPr>
          </a:p>
        </p:txBody>
      </p:sp>
      <p:sp>
        <p:nvSpPr>
          <p:cNvPr id="9" name="下箭头 8"/>
          <p:cNvSpPr>
            <a:spLocks noChangeArrowheads="1"/>
          </p:cNvSpPr>
          <p:nvPr/>
        </p:nvSpPr>
        <p:spPr bwMode="auto">
          <a:xfrm>
            <a:off x="5275772" y="3483324"/>
            <a:ext cx="1123653" cy="786922"/>
          </a:xfrm>
          <a:prstGeom prst="downArrow">
            <a:avLst>
              <a:gd name="adj1" fmla="val 50000"/>
              <a:gd name="adj2" fmla="val 50000"/>
            </a:avLst>
          </a:prstGeom>
          <a:solidFill>
            <a:schemeClr val="accent6"/>
          </a:solidFill>
          <a:ln>
            <a:noFill/>
          </a:ln>
          <a:effectLst>
            <a:outerShdw dist="38100" algn="l" rotWithShape="0">
              <a:srgbClr val="000000">
                <a:alpha val="39999"/>
              </a:srgbClr>
            </a:outerShdw>
          </a:effectLst>
        </p:spPr>
        <p:txBody>
          <a:bodyPr lIns="128296" tIns="64146" rIns="128296" bIns="64146" anchor="ctr"/>
          <a:lstStyle/>
          <a:p>
            <a:pPr>
              <a:lnSpc>
                <a:spcPct val="120000"/>
              </a:lnSpc>
              <a:defRPr/>
            </a:pPr>
            <a:endParaRPr lang="zh-CN" altLang="en-US" sz="2500" b="1" kern="0" dirty="0">
              <a:solidFill>
                <a:sysClr val="window" lastClr="FFFFFF"/>
              </a:solidFill>
              <a:latin typeface="微软雅黑" pitchFamily="34" charset="-122"/>
              <a:ea typeface="微软雅黑" pitchFamily="34" charset="-122"/>
            </a:endParaRPr>
          </a:p>
        </p:txBody>
      </p:sp>
      <p:sp>
        <p:nvSpPr>
          <p:cNvPr id="10" name="TextBox 9"/>
          <p:cNvSpPr txBox="1"/>
          <p:nvPr/>
        </p:nvSpPr>
        <p:spPr bwMode="auto">
          <a:xfrm>
            <a:off x="1320000" y="3876965"/>
            <a:ext cx="2070000" cy="1851660"/>
          </a:xfrm>
          <a:prstGeom prst="rect">
            <a:avLst/>
          </a:prstGeom>
          <a:noFill/>
        </p:spPr>
        <p:txBody>
          <a:bodyPr lIns="128296" tIns="64146" rIns="128296" bIns="64146">
            <a:spAutoFit/>
          </a:bodyPr>
          <a:lstStyle/>
          <a:p>
            <a:pPr lvl="0"/>
            <a:r>
              <a:rPr lang="en-US" altLang="zh-CN" sz="1600" dirty="0">
                <a:solidFill>
                  <a:schemeClr val="tx1">
                    <a:lumMod val="85000"/>
                    <a:lumOff val="15000"/>
                  </a:schemeClr>
                </a:solidFill>
                <a:latin typeface="微软雅黑" pitchFamily="34" charset="-122"/>
                <a:ea typeface="微软雅黑" pitchFamily="34" charset="-122"/>
                <a:cs typeface="华文黑体" panose="02010600040101010101" pitchFamily="2" charset="-122"/>
                <a:sym typeface="+mn-ea"/>
              </a:rPr>
              <a:t>      </a:t>
            </a:r>
            <a:r>
              <a:rPr lang="zh-CN" altLang="en-US" sz="1600" dirty="0">
                <a:solidFill>
                  <a:schemeClr val="tx1">
                    <a:lumMod val="85000"/>
                    <a:lumOff val="15000"/>
                  </a:schemeClr>
                </a:solidFill>
                <a:latin typeface="微软雅黑" pitchFamily="34" charset="-122"/>
                <a:ea typeface="微软雅黑" pitchFamily="34" charset="-122"/>
                <a:cs typeface="华文黑体" panose="02010600040101010101" pitchFamily="2" charset="-122"/>
                <a:sym typeface="+mn-ea"/>
              </a:rPr>
              <a:t>按需经济（包括食品配送、网约车等）作为一种新兴的共享经济，如今正在蓬勃发展，并且每年创造可观的收入</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11" name="TextBox 10"/>
          <p:cNvSpPr txBox="1"/>
          <p:nvPr/>
        </p:nvSpPr>
        <p:spPr bwMode="auto">
          <a:xfrm>
            <a:off x="8254365" y="3962400"/>
            <a:ext cx="2917825" cy="2367915"/>
          </a:xfrm>
          <a:prstGeom prst="rect">
            <a:avLst/>
          </a:prstGeom>
          <a:noFill/>
        </p:spPr>
        <p:txBody>
          <a:bodyPr wrap="square" lIns="128296" tIns="64146" rIns="128296" bIns="64146">
            <a:spAutoFit/>
          </a:bodyPr>
          <a:lstStyle/>
          <a:p>
            <a:pPr>
              <a:lnSpc>
                <a:spcPct val="130000"/>
              </a:lnSpc>
            </a:pPr>
            <a:r>
              <a:rPr lang="en-US" altLang="zh-CN" sz="1600" dirty="0">
                <a:solidFill>
                  <a:schemeClr val="tx1">
                    <a:lumMod val="85000"/>
                    <a:lumOff val="15000"/>
                  </a:schemeClr>
                </a:solidFill>
                <a:latin typeface="微软雅黑" pitchFamily="34" charset="-122"/>
                <a:ea typeface="微软雅黑" pitchFamily="34" charset="-122"/>
                <a:cs typeface="华文黑体" panose="02010600040101010101" pitchFamily="2" charset="-122"/>
                <a:sym typeface="+mn-ea"/>
              </a:rPr>
              <a:t>      </a:t>
            </a:r>
            <a:r>
              <a:rPr lang="zh-CN" altLang="en-US" sz="1600" dirty="0">
                <a:solidFill>
                  <a:schemeClr val="tx1">
                    <a:lumMod val="85000"/>
                    <a:lumOff val="15000"/>
                  </a:schemeClr>
                </a:solidFill>
                <a:latin typeface="微软雅黑" pitchFamily="34" charset="-122"/>
                <a:ea typeface="微软雅黑" pitchFamily="34" charset="-122"/>
                <a:cs typeface="华文黑体" panose="02010600040101010101" pitchFamily="2" charset="-122"/>
                <a:sym typeface="+mn-ea"/>
              </a:rPr>
              <a:t>区块链技术可以促进以前交易中信息的使用，以帮助评估个人消费者的风险态度和偏好。因此，其有助于提供智能匹配功能，该功能可针对客户的风险态度为各个细分市场提供定制的定价。</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12" name="TextBox 19"/>
          <p:cNvSpPr txBox="1">
            <a:spLocks noChangeArrowheads="1"/>
          </p:cNvSpPr>
          <p:nvPr/>
        </p:nvSpPr>
        <p:spPr bwMode="auto">
          <a:xfrm>
            <a:off x="4572000" y="4467225"/>
            <a:ext cx="2889885" cy="1308100"/>
          </a:xfrm>
          <a:prstGeom prst="rect">
            <a:avLst/>
          </a:prstGeom>
          <a:noFill/>
          <a:ln>
            <a:noFill/>
          </a:ln>
        </p:spPr>
        <p:txBody>
          <a:bodyPr wrap="square" lIns="128296" tIns="64146" rIns="128296" bIns="64146">
            <a:spAutoFit/>
          </a:bodyPr>
          <a:lstStyle>
            <a:lvl1pPr eaLnBrk="0" hangingPunct="0">
              <a:defRPr>
                <a:solidFill>
                  <a:schemeClr val="tx1"/>
                </a:solidFill>
                <a:latin typeface="Arial" panose="020B0604020202090204" pitchFamily="34" charset="0"/>
                <a:ea typeface="宋体" pitchFamily="2" charset="-122"/>
              </a:defRPr>
            </a:lvl1pPr>
            <a:lvl2pPr marL="742950" indent="-285750" eaLnBrk="0" hangingPunct="0">
              <a:defRPr>
                <a:solidFill>
                  <a:schemeClr val="tx1"/>
                </a:solidFill>
                <a:latin typeface="Arial" panose="020B0604020202090204" pitchFamily="34" charset="0"/>
                <a:ea typeface="宋体" pitchFamily="2" charset="-122"/>
              </a:defRPr>
            </a:lvl2pPr>
            <a:lvl3pPr marL="1143000" indent="-228600" eaLnBrk="0" hangingPunct="0">
              <a:defRPr>
                <a:solidFill>
                  <a:schemeClr val="tx1"/>
                </a:solidFill>
                <a:latin typeface="Arial" panose="020B0604020202090204" pitchFamily="34" charset="0"/>
                <a:ea typeface="宋体" pitchFamily="2" charset="-122"/>
              </a:defRPr>
            </a:lvl3pPr>
            <a:lvl4pPr marL="1600200" indent="-228600" eaLnBrk="0" hangingPunct="0">
              <a:defRPr>
                <a:solidFill>
                  <a:schemeClr val="tx1"/>
                </a:solidFill>
                <a:latin typeface="Arial" panose="020B0604020202090204" pitchFamily="34" charset="0"/>
                <a:ea typeface="宋体" pitchFamily="2" charset="-122"/>
              </a:defRPr>
            </a:lvl4pPr>
            <a:lvl5pPr marL="2057400" indent="-228600" eaLnBrk="0" hangingPunct="0">
              <a:defRPr>
                <a:solidFill>
                  <a:schemeClr val="tx1"/>
                </a:solidFill>
                <a:latin typeface="Arial" panose="020B0604020202090204"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anose="020B0604020202090204" pitchFamily="34" charset="0"/>
                <a:ea typeface="宋体" pitchFamily="2" charset="-122"/>
              </a:defRPr>
            </a:lvl9pPr>
          </a:lstStyle>
          <a:p>
            <a:pPr eaLnBrk="1" hangingPunct="1">
              <a:lnSpc>
                <a:spcPct val="120000"/>
              </a:lnSpc>
              <a:defRPr/>
            </a:pPr>
            <a:r>
              <a:rPr lang="en-US" altLang="zh-CN" sz="1600" dirty="0">
                <a:solidFill>
                  <a:schemeClr val="tx1">
                    <a:lumMod val="85000"/>
                    <a:lumOff val="15000"/>
                  </a:schemeClr>
                </a:solidFill>
                <a:latin typeface="微软雅黑" pitchFamily="34" charset="-122"/>
                <a:ea typeface="微软雅黑" pitchFamily="34" charset="-122"/>
                <a:cs typeface="华文黑体" panose="02010600040101010101" pitchFamily="2" charset="-122"/>
              </a:rPr>
              <a:t>      </a:t>
            </a:r>
            <a:r>
              <a:rPr lang="zh-CN" altLang="en-US" sz="1600" dirty="0">
                <a:solidFill>
                  <a:schemeClr val="tx1">
                    <a:lumMod val="85000"/>
                    <a:lumOff val="15000"/>
                  </a:schemeClr>
                </a:solidFill>
                <a:latin typeface="微软雅黑" pitchFamily="34" charset="-122"/>
                <a:ea typeface="微软雅黑" pitchFamily="34" charset="-122"/>
                <a:cs typeface="华文黑体" panose="02010600040101010101" pitchFamily="2" charset="-122"/>
              </a:rPr>
              <a:t>一段时间内的不确定性（例如交通繁忙和订单过多）会导致客户等待按需服务的时间波动，从而造成风险。</a:t>
            </a:r>
            <a:endParaRPr lang="zh-CN" altLang="en-US" sz="1600" dirty="0">
              <a:solidFill>
                <a:schemeClr val="tx1">
                  <a:lumMod val="85000"/>
                  <a:lumOff val="15000"/>
                </a:schemeClr>
              </a:solidFill>
              <a:latin typeface="微软雅黑" pitchFamily="34" charset="-122"/>
              <a:ea typeface="微软雅黑" pitchFamily="34" charset="-122"/>
              <a:cs typeface="华文黑体" panose="02010600040101010101" pitchFamily="2" charset="-122"/>
            </a:endParaRPr>
          </a:p>
        </p:txBody>
      </p:sp>
      <p:sp>
        <p:nvSpPr>
          <p:cNvPr id="2" name="文本框 2"/>
          <p:cNvSpPr txBox="1"/>
          <p:nvPr/>
        </p:nvSpPr>
        <p:spPr>
          <a:xfrm>
            <a:off x="1355725" y="197485"/>
            <a:ext cx="321627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1.1 </a:t>
            </a:r>
            <a:r>
              <a:rPr lang="zh-CN" altLang="en-US" sz="2800" b="1" dirty="0">
                <a:solidFill>
                  <a:srgbClr val="005DA2"/>
                </a:solidFill>
                <a:latin typeface="微软雅黑" pitchFamily="34" charset="-122"/>
                <a:ea typeface="微软雅黑" pitchFamily="34" charset="-122"/>
              </a:rPr>
              <a:t>背景和动机</a:t>
            </a:r>
            <a:endParaRPr lang="zh-CN" altLang="en-US" sz="2800" b="1" dirty="0">
              <a:solidFill>
                <a:srgbClr val="005DA2"/>
              </a:solidFill>
              <a:latin typeface="微软雅黑" pitchFamily="34" charset="-122"/>
              <a:ea typeface="微软雅黑" pitchFamily="34" charset="-122"/>
            </a:endParaRPr>
          </a:p>
        </p:txBody>
      </p:sp>
      <p:sp>
        <p:nvSpPr>
          <p:cNvPr id="3" name="禁止符 2"/>
          <p:cNvSpPr/>
          <p:nvPr/>
        </p:nvSpPr>
        <p:spPr>
          <a:xfrm>
            <a:off x="1130935" y="197485"/>
            <a:ext cx="503555" cy="50355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40">
        <p15:prstTrans prst="prestige"/>
      </p:transition>
    </mc:Choice>
    <mc:Fallback>
      <p:transition spd="slow" advTm="140">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棱台 3"/>
          <p:cNvSpPr/>
          <p:nvPr/>
        </p:nvSpPr>
        <p:spPr>
          <a:xfrm>
            <a:off x="1329055" y="219710"/>
            <a:ext cx="395605" cy="441325"/>
          </a:xfrm>
          <a:prstGeom prst="beve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2"/>
          <p:cNvSpPr txBox="1"/>
          <p:nvPr/>
        </p:nvSpPr>
        <p:spPr>
          <a:xfrm>
            <a:off x="1004570" y="219710"/>
            <a:ext cx="309689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7.2 </a:t>
            </a:r>
            <a:r>
              <a:rPr lang="zh-CN" altLang="en-US" sz="2800" b="1" dirty="0">
                <a:solidFill>
                  <a:srgbClr val="005DA2"/>
                </a:solidFill>
                <a:latin typeface="微软雅黑" pitchFamily="34" charset="-122"/>
                <a:ea typeface="微软雅黑" pitchFamily="34" charset="-122"/>
              </a:rPr>
              <a:t>展望</a:t>
            </a:r>
            <a:endParaRPr lang="zh-CN" altLang="en-US" sz="2800" b="1" dirty="0">
              <a:solidFill>
                <a:srgbClr val="005DA2"/>
              </a:solidFill>
              <a:latin typeface="微软雅黑" pitchFamily="34" charset="-122"/>
              <a:ea typeface="微软雅黑" pitchFamily="34" charset="-122"/>
            </a:endParaRPr>
          </a:p>
        </p:txBody>
      </p:sp>
      <p:sp>
        <p:nvSpPr>
          <p:cNvPr id="2" name="文本框 1"/>
          <p:cNvSpPr txBox="1"/>
          <p:nvPr/>
        </p:nvSpPr>
        <p:spPr>
          <a:xfrm>
            <a:off x="1004570" y="1257935"/>
            <a:ext cx="10639425" cy="3784600"/>
          </a:xfrm>
          <a:prstGeom prst="rect">
            <a:avLst/>
          </a:prstGeom>
          <a:noFill/>
        </p:spPr>
        <p:txBody>
          <a:bodyPr wrap="square" rtlCol="0">
            <a:spAutoFit/>
          </a:bodyPr>
          <a:p>
            <a:pPr fontAlgn="auto">
              <a:lnSpc>
                <a:spcPct val="150000"/>
              </a:lnSpc>
            </a:pPr>
            <a:r>
              <a:rPr lang="en-US" altLang="zh-CN" sz="1600"/>
              <a:t>       </a:t>
            </a:r>
            <a:r>
              <a:rPr lang="zh-CN" altLang="en-US" sz="1600"/>
              <a:t>在本文中，我们探索了在与雇用代理商的外部收益共享机制下，平台的最佳服务定价决策。考虑到内在成本，例如代理商工资设计和对区块链技术应用的投资，可以进行包括物流安排和运营在内的未来研究。</a:t>
            </a:r>
            <a:endParaRPr lang="zh-CN" altLang="en-US" sz="1600"/>
          </a:p>
          <a:p>
            <a:pPr fontAlgn="auto">
              <a:lnSpc>
                <a:spcPct val="150000"/>
              </a:lnSpc>
            </a:pPr>
            <a:r>
              <a:rPr lang="zh-CN" altLang="en-US" sz="1600"/>
              <a:t>       在按需提供服务的现实世界中，还可以在节省成本方面进行更多的研究。例如，可以使用基于机器学习和AI技术的模型来优化交付路线，以降低成本和交付时间，以更好地满足客户需求。</a:t>
            </a:r>
            <a:endParaRPr lang="zh-CN" altLang="en-US" sz="1600"/>
          </a:p>
          <a:p>
            <a:pPr fontAlgn="auto">
              <a:lnSpc>
                <a:spcPct val="150000"/>
              </a:lnSpc>
            </a:pPr>
            <a:r>
              <a:rPr lang="zh-CN" altLang="en-US" sz="1600"/>
              <a:t>       满足平台，服务提供商和交付物流公司双赢局面的智能合约应用程序也将得到更多探索。</a:t>
            </a:r>
            <a:endParaRPr lang="zh-CN" altLang="en-US" sz="1600"/>
          </a:p>
          <a:p>
            <a:pPr fontAlgn="auto">
              <a:lnSpc>
                <a:spcPct val="150000"/>
              </a:lnSpc>
            </a:pPr>
            <a:r>
              <a:rPr lang="zh-CN" altLang="en-US" sz="1600"/>
              <a:t>       如何利用区块链的智能流程来解决双方或三方的纠纷，以及区块链中的支付方式如何影响供应链效率，都值得深入探讨。</a:t>
            </a:r>
            <a:endParaRPr lang="zh-CN" altLang="en-US" sz="1600"/>
          </a:p>
          <a:p>
            <a:pPr fontAlgn="auto">
              <a:lnSpc>
                <a:spcPct val="150000"/>
              </a:lnSpc>
            </a:pPr>
            <a:r>
              <a:rPr lang="zh-CN" altLang="en-US" sz="1600"/>
              <a:t>       本研究假设有效到达速度是外生的，可以进一步考虑有效到达速度受客户效用和定价决定影响的情况。</a:t>
            </a:r>
            <a:endParaRPr lang="zh-CN" altLang="en-US" sz="1600"/>
          </a:p>
          <a:p>
            <a:pPr fontAlgn="auto">
              <a:lnSpc>
                <a:spcPct val="150000"/>
              </a:lnSpc>
            </a:pPr>
            <a:r>
              <a:rPr lang="zh-CN" altLang="en-US" sz="1600"/>
              <a:t>       本研究重点介绍了三种常见的消费者风险偏好类型，可以进一步考虑消费者的差异，例如，在未来的研究中，一个人不喜欢迟到的人，而更喜欢早到的人会导致不同的等待费用。</a:t>
            </a:r>
            <a:endParaRPr lang="zh-CN" altLang="en-US"/>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5:prstTrans prst="prestige"/>
      </p:transition>
    </mc:Choice>
    <mc:Fallback>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2"/>
          <p:cNvSpPr txBox="1"/>
          <p:nvPr/>
        </p:nvSpPr>
        <p:spPr>
          <a:xfrm>
            <a:off x="6347184" y="2707141"/>
            <a:ext cx="5388009" cy="1445260"/>
          </a:xfrm>
          <a:prstGeom prst="rect">
            <a:avLst/>
          </a:prstGeom>
          <a:noFill/>
        </p:spPr>
        <p:txBody>
          <a:bodyPr wrap="square" lIns="91472" tIns="45736" rIns="91472" bIns="45736" rtlCol="0" anchor="ctr">
            <a:spAutoFit/>
          </a:bodyPr>
          <a:lstStyle>
            <a:defPPr>
              <a:defRPr lang="zh-CN"/>
            </a:defPPr>
            <a:lvl1pPr algn="ctr">
              <a:defRPr sz="6000" b="1">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Arial" panose="020B0604020202090204" pitchFamily="34" charset="0"/>
                <a:ea typeface="微软雅黑" pitchFamily="34" charset="-122"/>
                <a:cs typeface="Arial" panose="020B0604020202090204" pitchFamily="34" charset="0"/>
              </a:defRPr>
            </a:lvl1pPr>
          </a:lstStyle>
          <a:p>
            <a:r>
              <a:rPr lang="zh-CN" altLang="en-US" sz="8800" spc="600" dirty="0" smtClean="0">
                <a:solidFill>
                  <a:schemeClr val="tx2"/>
                </a:solidFill>
              </a:rPr>
              <a:t>谢谢观看</a:t>
            </a:r>
            <a:r>
              <a:rPr lang="zh-CN" altLang="en-US" spc="600" dirty="0" smtClean="0">
                <a:solidFill>
                  <a:schemeClr val="tx2"/>
                </a:solidFill>
              </a:rPr>
              <a:t>！</a:t>
            </a:r>
            <a:endParaRPr lang="zh-CN" altLang="en-US" spc="600" dirty="0">
              <a:solidFill>
                <a:schemeClr val="tx2"/>
              </a:solidFill>
            </a:endParaRPr>
          </a:p>
        </p:txBody>
      </p:sp>
      <p:pic>
        <p:nvPicPr>
          <p:cNvPr id="16" name="bg.mp3">
            <a:hlinkClick r:id="" action="ppaction://media"/>
          </p:cNvPr>
          <p:cNvPicPr>
            <a:picLocks noChangeAspect="1"/>
          </p:cNvPicPr>
          <p:nvPr>
            <a:audioFile r:link="rId1"/>
            <p:extLst>
              <p:ext uri="{DAA4B4D4-6D71-4841-9C94-3DE7FCFB9230}">
                <p14:media xmlns:p14="http://schemas.microsoft.com/office/powerpoint/2010/main" r:embed="rId2"/>
              </p:ext>
            </p:extLst>
          </p:nvPr>
        </p:nvPicPr>
        <p:blipFill>
          <a:blip r:embed="rId3"/>
          <a:stretch>
            <a:fillRect/>
          </a:stretch>
        </p:blipFill>
        <p:spPr>
          <a:xfrm>
            <a:off x="-1969690" y="-6004048"/>
            <a:ext cx="487363" cy="487363"/>
          </a:xfrm>
          <a:prstGeom prst="rect">
            <a:avLst/>
          </a:prstGeom>
        </p:spPr>
      </p:pic>
      <p:sp>
        <p:nvSpPr>
          <p:cNvPr id="19" name="Freeform 7"/>
          <p:cNvSpPr/>
          <p:nvPr/>
        </p:nvSpPr>
        <p:spPr bwMode="auto">
          <a:xfrm>
            <a:off x="4211638" y="1128712"/>
            <a:ext cx="938213" cy="2454275"/>
          </a:xfrm>
          <a:custGeom>
            <a:avLst/>
            <a:gdLst>
              <a:gd name="T0" fmla="*/ 362 w 365"/>
              <a:gd name="T1" fmla="*/ 955 h 955"/>
              <a:gd name="T2" fmla="*/ 235 w 365"/>
              <a:gd name="T3" fmla="*/ 417 h 955"/>
              <a:gd name="T4" fmla="*/ 0 w 365"/>
              <a:gd name="T5" fmla="*/ 0 h 955"/>
              <a:gd name="T6" fmla="*/ 1 w 365"/>
              <a:gd name="T7" fmla="*/ 0 h 955"/>
              <a:gd name="T8" fmla="*/ 236 w 365"/>
              <a:gd name="T9" fmla="*/ 416 h 955"/>
              <a:gd name="T10" fmla="*/ 328 w 365"/>
              <a:gd name="T11" fmla="*/ 671 h 955"/>
              <a:gd name="T12" fmla="*/ 363 w 365"/>
              <a:gd name="T13" fmla="*/ 955 h 955"/>
              <a:gd name="T14" fmla="*/ 362 w 365"/>
              <a:gd name="T15" fmla="*/ 955 h 95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5" h="955">
                <a:moveTo>
                  <a:pt x="362" y="955"/>
                </a:moveTo>
                <a:cubicBezTo>
                  <a:pt x="365" y="787"/>
                  <a:pt x="325" y="616"/>
                  <a:pt x="235" y="417"/>
                </a:cubicBezTo>
                <a:cubicBezTo>
                  <a:pt x="176" y="286"/>
                  <a:pt x="104" y="158"/>
                  <a:pt x="0" y="0"/>
                </a:cubicBezTo>
                <a:cubicBezTo>
                  <a:pt x="1" y="0"/>
                  <a:pt x="1" y="0"/>
                  <a:pt x="1" y="0"/>
                </a:cubicBezTo>
                <a:cubicBezTo>
                  <a:pt x="105" y="157"/>
                  <a:pt x="177" y="286"/>
                  <a:pt x="236" y="416"/>
                </a:cubicBezTo>
                <a:cubicBezTo>
                  <a:pt x="277" y="507"/>
                  <a:pt x="307" y="591"/>
                  <a:pt x="328" y="671"/>
                </a:cubicBezTo>
                <a:cubicBezTo>
                  <a:pt x="353" y="770"/>
                  <a:pt x="364" y="863"/>
                  <a:pt x="363" y="955"/>
                </a:cubicBezTo>
                <a:lnTo>
                  <a:pt x="362" y="95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0" name="Freeform 8"/>
          <p:cNvSpPr/>
          <p:nvPr/>
        </p:nvSpPr>
        <p:spPr bwMode="auto">
          <a:xfrm>
            <a:off x="4540250" y="1273175"/>
            <a:ext cx="604838" cy="2309813"/>
          </a:xfrm>
          <a:custGeom>
            <a:avLst/>
            <a:gdLst>
              <a:gd name="T0" fmla="*/ 234 w 235"/>
              <a:gd name="T1" fmla="*/ 899 h 899"/>
              <a:gd name="T2" fmla="*/ 54 w 235"/>
              <a:gd name="T3" fmla="*/ 544 h 899"/>
              <a:gd name="T4" fmla="*/ 18 w 235"/>
              <a:gd name="T5" fmla="*/ 0 h 899"/>
              <a:gd name="T6" fmla="*/ 19 w 235"/>
              <a:gd name="T7" fmla="*/ 0 h 899"/>
              <a:gd name="T8" fmla="*/ 55 w 235"/>
              <a:gd name="T9" fmla="*/ 544 h 899"/>
              <a:gd name="T10" fmla="*/ 235 w 235"/>
              <a:gd name="T11" fmla="*/ 899 h 899"/>
              <a:gd name="T12" fmla="*/ 234 w 235"/>
              <a:gd name="T13" fmla="*/ 899 h 899"/>
            </a:gdLst>
            <a:ahLst/>
            <a:cxnLst>
              <a:cxn ang="0">
                <a:pos x="T0" y="T1"/>
              </a:cxn>
              <a:cxn ang="0">
                <a:pos x="T2" y="T3"/>
              </a:cxn>
              <a:cxn ang="0">
                <a:pos x="T4" y="T5"/>
              </a:cxn>
              <a:cxn ang="0">
                <a:pos x="T6" y="T7"/>
              </a:cxn>
              <a:cxn ang="0">
                <a:pos x="T8" y="T9"/>
              </a:cxn>
              <a:cxn ang="0">
                <a:pos x="T10" y="T11"/>
              </a:cxn>
              <a:cxn ang="0">
                <a:pos x="T12" y="T13"/>
              </a:cxn>
            </a:cxnLst>
            <a:rect l="0" t="0" r="r" b="b"/>
            <a:pathLst>
              <a:path w="235" h="899">
                <a:moveTo>
                  <a:pt x="234" y="899"/>
                </a:moveTo>
                <a:cubicBezTo>
                  <a:pt x="153" y="802"/>
                  <a:pt x="91" y="679"/>
                  <a:pt x="54" y="544"/>
                </a:cubicBezTo>
                <a:cubicBezTo>
                  <a:pt x="13" y="389"/>
                  <a:pt x="0" y="206"/>
                  <a:pt x="18" y="0"/>
                </a:cubicBezTo>
                <a:cubicBezTo>
                  <a:pt x="19" y="0"/>
                  <a:pt x="19" y="0"/>
                  <a:pt x="19" y="0"/>
                </a:cubicBezTo>
                <a:cubicBezTo>
                  <a:pt x="1" y="206"/>
                  <a:pt x="14" y="389"/>
                  <a:pt x="55" y="544"/>
                </a:cubicBezTo>
                <a:cubicBezTo>
                  <a:pt x="92" y="679"/>
                  <a:pt x="154" y="801"/>
                  <a:pt x="235" y="899"/>
                </a:cubicBezTo>
                <a:lnTo>
                  <a:pt x="234" y="89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1" name="Freeform 10"/>
          <p:cNvSpPr/>
          <p:nvPr/>
        </p:nvSpPr>
        <p:spPr bwMode="auto">
          <a:xfrm>
            <a:off x="5116513" y="265112"/>
            <a:ext cx="514350" cy="3317875"/>
          </a:xfrm>
          <a:custGeom>
            <a:avLst/>
            <a:gdLst>
              <a:gd name="T0" fmla="*/ 11 w 200"/>
              <a:gd name="T1" fmla="*/ 1291 h 1291"/>
              <a:gd name="T2" fmla="*/ 10 w 200"/>
              <a:gd name="T3" fmla="*/ 1291 h 1291"/>
              <a:gd name="T4" fmla="*/ 189 w 200"/>
              <a:gd name="T5" fmla="*/ 603 h 1291"/>
              <a:gd name="T6" fmla="*/ 0 w 200"/>
              <a:gd name="T7" fmla="*/ 0 h 1291"/>
              <a:gd name="T8" fmla="*/ 1 w 200"/>
              <a:gd name="T9" fmla="*/ 0 h 1291"/>
              <a:gd name="T10" fmla="*/ 132 w 200"/>
              <a:gd name="T11" fmla="*/ 280 h 1291"/>
              <a:gd name="T12" fmla="*/ 189 w 200"/>
              <a:gd name="T13" fmla="*/ 603 h 1291"/>
              <a:gd name="T14" fmla="*/ 11 w 200"/>
              <a:gd name="T15" fmla="*/ 1291 h 12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0" h="1291">
                <a:moveTo>
                  <a:pt x="11" y="1291"/>
                </a:moveTo>
                <a:cubicBezTo>
                  <a:pt x="10" y="1291"/>
                  <a:pt x="10" y="1291"/>
                  <a:pt x="10" y="1291"/>
                </a:cubicBezTo>
                <a:cubicBezTo>
                  <a:pt x="136" y="1091"/>
                  <a:pt x="199" y="846"/>
                  <a:pt x="189" y="603"/>
                </a:cubicBezTo>
                <a:cubicBezTo>
                  <a:pt x="179" y="388"/>
                  <a:pt x="114" y="179"/>
                  <a:pt x="0" y="0"/>
                </a:cubicBezTo>
                <a:cubicBezTo>
                  <a:pt x="1" y="0"/>
                  <a:pt x="1" y="0"/>
                  <a:pt x="1" y="0"/>
                </a:cubicBezTo>
                <a:cubicBezTo>
                  <a:pt x="56" y="86"/>
                  <a:pt x="100" y="180"/>
                  <a:pt x="132" y="280"/>
                </a:cubicBezTo>
                <a:cubicBezTo>
                  <a:pt x="165" y="385"/>
                  <a:pt x="185" y="493"/>
                  <a:pt x="189" y="603"/>
                </a:cubicBezTo>
                <a:cubicBezTo>
                  <a:pt x="200" y="846"/>
                  <a:pt x="137" y="1091"/>
                  <a:pt x="11" y="129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4" name="Freeform 11"/>
          <p:cNvSpPr/>
          <p:nvPr/>
        </p:nvSpPr>
        <p:spPr bwMode="auto">
          <a:xfrm>
            <a:off x="4510088" y="3582988"/>
            <a:ext cx="631825" cy="1398588"/>
          </a:xfrm>
          <a:custGeom>
            <a:avLst/>
            <a:gdLst>
              <a:gd name="T0" fmla="*/ 0 w 246"/>
              <a:gd name="T1" fmla="*/ 544 h 544"/>
              <a:gd name="T2" fmla="*/ 0 w 246"/>
              <a:gd name="T3" fmla="*/ 544 h 544"/>
              <a:gd name="T4" fmla="*/ 180 w 246"/>
              <a:gd name="T5" fmla="*/ 267 h 544"/>
              <a:gd name="T6" fmla="*/ 246 w 246"/>
              <a:gd name="T7" fmla="*/ 0 h 544"/>
              <a:gd name="T8" fmla="*/ 246 w 246"/>
              <a:gd name="T9" fmla="*/ 0 h 544"/>
              <a:gd name="T10" fmla="*/ 181 w 246"/>
              <a:gd name="T11" fmla="*/ 267 h 544"/>
              <a:gd name="T12" fmla="*/ 106 w 246"/>
              <a:gd name="T13" fmla="*/ 409 h 544"/>
              <a:gd name="T14" fmla="*/ 0 w 246"/>
              <a:gd name="T15" fmla="*/ 544 h 5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544">
                <a:moveTo>
                  <a:pt x="0" y="544"/>
                </a:moveTo>
                <a:cubicBezTo>
                  <a:pt x="0" y="544"/>
                  <a:pt x="0" y="544"/>
                  <a:pt x="0" y="544"/>
                </a:cubicBezTo>
                <a:cubicBezTo>
                  <a:pt x="78" y="460"/>
                  <a:pt x="138" y="366"/>
                  <a:pt x="180" y="267"/>
                </a:cubicBezTo>
                <a:cubicBezTo>
                  <a:pt x="216" y="182"/>
                  <a:pt x="238" y="92"/>
                  <a:pt x="246" y="0"/>
                </a:cubicBezTo>
                <a:cubicBezTo>
                  <a:pt x="246" y="0"/>
                  <a:pt x="246" y="0"/>
                  <a:pt x="246" y="0"/>
                </a:cubicBezTo>
                <a:cubicBezTo>
                  <a:pt x="239" y="92"/>
                  <a:pt x="216" y="182"/>
                  <a:pt x="181" y="267"/>
                </a:cubicBezTo>
                <a:cubicBezTo>
                  <a:pt x="160" y="315"/>
                  <a:pt x="135" y="363"/>
                  <a:pt x="106" y="409"/>
                </a:cubicBezTo>
                <a:cubicBezTo>
                  <a:pt x="75" y="456"/>
                  <a:pt x="39" y="502"/>
                  <a:pt x="0" y="54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6" name="Freeform 12"/>
          <p:cNvSpPr/>
          <p:nvPr/>
        </p:nvSpPr>
        <p:spPr bwMode="auto">
          <a:xfrm>
            <a:off x="4510088" y="3914775"/>
            <a:ext cx="896938" cy="1066800"/>
          </a:xfrm>
          <a:custGeom>
            <a:avLst/>
            <a:gdLst>
              <a:gd name="T0" fmla="*/ 0 w 349"/>
              <a:gd name="T1" fmla="*/ 415 h 415"/>
              <a:gd name="T2" fmla="*/ 0 w 349"/>
              <a:gd name="T3" fmla="*/ 415 h 415"/>
              <a:gd name="T4" fmla="*/ 349 w 349"/>
              <a:gd name="T5" fmla="*/ 0 h 415"/>
              <a:gd name="T6" fmla="*/ 349 w 349"/>
              <a:gd name="T7" fmla="*/ 0 h 415"/>
              <a:gd name="T8" fmla="*/ 197 w 349"/>
              <a:gd name="T9" fmla="*/ 219 h 415"/>
              <a:gd name="T10" fmla="*/ 0 w 349"/>
              <a:gd name="T11" fmla="*/ 415 h 415"/>
            </a:gdLst>
            <a:ahLst/>
            <a:cxnLst>
              <a:cxn ang="0">
                <a:pos x="T0" y="T1"/>
              </a:cxn>
              <a:cxn ang="0">
                <a:pos x="T2" y="T3"/>
              </a:cxn>
              <a:cxn ang="0">
                <a:pos x="T4" y="T5"/>
              </a:cxn>
              <a:cxn ang="0">
                <a:pos x="T6" y="T7"/>
              </a:cxn>
              <a:cxn ang="0">
                <a:pos x="T8" y="T9"/>
              </a:cxn>
              <a:cxn ang="0">
                <a:pos x="T10" y="T11"/>
              </a:cxn>
            </a:cxnLst>
            <a:rect l="0" t="0" r="r" b="b"/>
            <a:pathLst>
              <a:path w="349" h="415">
                <a:moveTo>
                  <a:pt x="0" y="415"/>
                </a:moveTo>
                <a:cubicBezTo>
                  <a:pt x="0" y="415"/>
                  <a:pt x="0" y="415"/>
                  <a:pt x="0" y="415"/>
                </a:cubicBezTo>
                <a:cubicBezTo>
                  <a:pt x="142" y="297"/>
                  <a:pt x="263" y="153"/>
                  <a:pt x="349" y="0"/>
                </a:cubicBezTo>
                <a:cubicBezTo>
                  <a:pt x="349" y="0"/>
                  <a:pt x="349" y="0"/>
                  <a:pt x="349" y="0"/>
                </a:cubicBezTo>
                <a:cubicBezTo>
                  <a:pt x="306" y="76"/>
                  <a:pt x="256" y="150"/>
                  <a:pt x="197" y="219"/>
                </a:cubicBezTo>
                <a:cubicBezTo>
                  <a:pt x="138" y="290"/>
                  <a:pt x="72" y="355"/>
                  <a:pt x="0" y="41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7" name="Freeform 16"/>
          <p:cNvSpPr/>
          <p:nvPr/>
        </p:nvSpPr>
        <p:spPr bwMode="auto">
          <a:xfrm>
            <a:off x="2498725" y="2563812"/>
            <a:ext cx="581025" cy="3446463"/>
          </a:xfrm>
          <a:custGeom>
            <a:avLst/>
            <a:gdLst>
              <a:gd name="T0" fmla="*/ 0 w 226"/>
              <a:gd name="T1" fmla="*/ 1341 h 1341"/>
              <a:gd name="T2" fmla="*/ 0 w 226"/>
              <a:gd name="T3" fmla="*/ 1341 h 1341"/>
              <a:gd name="T4" fmla="*/ 76 w 226"/>
              <a:gd name="T5" fmla="*/ 1177 h 1341"/>
              <a:gd name="T6" fmla="*/ 144 w 226"/>
              <a:gd name="T7" fmla="*/ 754 h 1341"/>
              <a:gd name="T8" fmla="*/ 182 w 226"/>
              <a:gd name="T9" fmla="*/ 361 h 1341"/>
              <a:gd name="T10" fmla="*/ 192 w 226"/>
              <a:gd name="T11" fmla="*/ 251 h 1341"/>
              <a:gd name="T12" fmla="*/ 209 w 226"/>
              <a:gd name="T13" fmla="*/ 84 h 1341"/>
              <a:gd name="T14" fmla="*/ 226 w 226"/>
              <a:gd name="T15" fmla="*/ 0 h 1341"/>
              <a:gd name="T16" fmla="*/ 226 w 226"/>
              <a:gd name="T17" fmla="*/ 0 h 1341"/>
              <a:gd name="T18" fmla="*/ 210 w 226"/>
              <a:gd name="T19" fmla="*/ 84 h 1341"/>
              <a:gd name="T20" fmla="*/ 193 w 226"/>
              <a:gd name="T21" fmla="*/ 251 h 1341"/>
              <a:gd name="T22" fmla="*/ 183 w 226"/>
              <a:gd name="T23" fmla="*/ 361 h 1341"/>
              <a:gd name="T24" fmla="*/ 145 w 226"/>
              <a:gd name="T25" fmla="*/ 754 h 1341"/>
              <a:gd name="T26" fmla="*/ 77 w 226"/>
              <a:gd name="T27" fmla="*/ 1178 h 1341"/>
              <a:gd name="T28" fmla="*/ 0 w 226"/>
              <a:gd name="T29" fmla="*/ 1341 h 1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6" h="1341">
                <a:moveTo>
                  <a:pt x="0" y="1341"/>
                </a:moveTo>
                <a:cubicBezTo>
                  <a:pt x="0" y="1341"/>
                  <a:pt x="0" y="1341"/>
                  <a:pt x="0" y="1341"/>
                </a:cubicBezTo>
                <a:cubicBezTo>
                  <a:pt x="28" y="1322"/>
                  <a:pt x="52" y="1272"/>
                  <a:pt x="76" y="1177"/>
                </a:cubicBezTo>
                <a:cubicBezTo>
                  <a:pt x="101" y="1077"/>
                  <a:pt x="122" y="947"/>
                  <a:pt x="144" y="754"/>
                </a:cubicBezTo>
                <a:cubicBezTo>
                  <a:pt x="160" y="618"/>
                  <a:pt x="171" y="487"/>
                  <a:pt x="182" y="361"/>
                </a:cubicBezTo>
                <a:cubicBezTo>
                  <a:pt x="186" y="323"/>
                  <a:pt x="189" y="287"/>
                  <a:pt x="192" y="251"/>
                </a:cubicBezTo>
                <a:cubicBezTo>
                  <a:pt x="198" y="189"/>
                  <a:pt x="203" y="131"/>
                  <a:pt x="209" y="84"/>
                </a:cubicBezTo>
                <a:cubicBezTo>
                  <a:pt x="214" y="45"/>
                  <a:pt x="219" y="18"/>
                  <a:pt x="226" y="0"/>
                </a:cubicBezTo>
                <a:cubicBezTo>
                  <a:pt x="226" y="0"/>
                  <a:pt x="226" y="0"/>
                  <a:pt x="226" y="0"/>
                </a:cubicBezTo>
                <a:cubicBezTo>
                  <a:pt x="219" y="18"/>
                  <a:pt x="215" y="46"/>
                  <a:pt x="210" y="84"/>
                </a:cubicBezTo>
                <a:cubicBezTo>
                  <a:pt x="204" y="131"/>
                  <a:pt x="198" y="189"/>
                  <a:pt x="193" y="251"/>
                </a:cubicBezTo>
                <a:cubicBezTo>
                  <a:pt x="190" y="287"/>
                  <a:pt x="186" y="323"/>
                  <a:pt x="183" y="361"/>
                </a:cubicBezTo>
                <a:cubicBezTo>
                  <a:pt x="172" y="487"/>
                  <a:pt x="161" y="618"/>
                  <a:pt x="145" y="754"/>
                </a:cubicBezTo>
                <a:cubicBezTo>
                  <a:pt x="123" y="947"/>
                  <a:pt x="102" y="1077"/>
                  <a:pt x="77" y="1178"/>
                </a:cubicBezTo>
                <a:cubicBezTo>
                  <a:pt x="53" y="1273"/>
                  <a:pt x="29" y="1323"/>
                  <a:pt x="0" y="13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8" name="Freeform 21"/>
          <p:cNvSpPr/>
          <p:nvPr/>
        </p:nvSpPr>
        <p:spPr bwMode="auto">
          <a:xfrm>
            <a:off x="708025" y="2563812"/>
            <a:ext cx="2371725" cy="3471863"/>
          </a:xfrm>
          <a:custGeom>
            <a:avLst/>
            <a:gdLst>
              <a:gd name="T0" fmla="*/ 0 w 923"/>
              <a:gd name="T1" fmla="*/ 1351 h 1351"/>
              <a:gd name="T2" fmla="*/ 0 w 923"/>
              <a:gd name="T3" fmla="*/ 1350 h 1351"/>
              <a:gd name="T4" fmla="*/ 51 w 923"/>
              <a:gd name="T5" fmla="*/ 1299 h 1351"/>
              <a:gd name="T6" fmla="*/ 128 w 923"/>
              <a:gd name="T7" fmla="*/ 1187 h 1351"/>
              <a:gd name="T8" fmla="*/ 235 w 923"/>
              <a:gd name="T9" fmla="*/ 1009 h 1351"/>
              <a:gd name="T10" fmla="*/ 303 w 923"/>
              <a:gd name="T11" fmla="*/ 892 h 1351"/>
              <a:gd name="T12" fmla="*/ 370 w 923"/>
              <a:gd name="T13" fmla="*/ 778 h 1351"/>
              <a:gd name="T14" fmla="*/ 674 w 923"/>
              <a:gd name="T15" fmla="*/ 291 h 1351"/>
              <a:gd name="T16" fmla="*/ 810 w 923"/>
              <a:gd name="T17" fmla="*/ 112 h 1351"/>
              <a:gd name="T18" fmla="*/ 923 w 923"/>
              <a:gd name="T19" fmla="*/ 0 h 1351"/>
              <a:gd name="T20" fmla="*/ 923 w 923"/>
              <a:gd name="T21" fmla="*/ 1 h 1351"/>
              <a:gd name="T22" fmla="*/ 811 w 923"/>
              <a:gd name="T23" fmla="*/ 113 h 1351"/>
              <a:gd name="T24" fmla="*/ 675 w 923"/>
              <a:gd name="T25" fmla="*/ 292 h 1351"/>
              <a:gd name="T26" fmla="*/ 370 w 923"/>
              <a:gd name="T27" fmla="*/ 778 h 1351"/>
              <a:gd name="T28" fmla="*/ 304 w 923"/>
              <a:gd name="T29" fmla="*/ 893 h 1351"/>
              <a:gd name="T30" fmla="*/ 235 w 923"/>
              <a:gd name="T31" fmla="*/ 1010 h 1351"/>
              <a:gd name="T32" fmla="*/ 129 w 923"/>
              <a:gd name="T33" fmla="*/ 1188 h 1351"/>
              <a:gd name="T34" fmla="*/ 52 w 923"/>
              <a:gd name="T35" fmla="*/ 1300 h 1351"/>
              <a:gd name="T36" fmla="*/ 0 w 923"/>
              <a:gd name="T37" fmla="*/ 1351 h 1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923" h="1351">
                <a:moveTo>
                  <a:pt x="0" y="1351"/>
                </a:moveTo>
                <a:cubicBezTo>
                  <a:pt x="0" y="1350"/>
                  <a:pt x="0" y="1350"/>
                  <a:pt x="0" y="1350"/>
                </a:cubicBezTo>
                <a:cubicBezTo>
                  <a:pt x="14" y="1341"/>
                  <a:pt x="31" y="1325"/>
                  <a:pt x="51" y="1299"/>
                </a:cubicBezTo>
                <a:cubicBezTo>
                  <a:pt x="73" y="1272"/>
                  <a:pt x="97" y="1236"/>
                  <a:pt x="128" y="1187"/>
                </a:cubicBezTo>
                <a:cubicBezTo>
                  <a:pt x="157" y="1141"/>
                  <a:pt x="191" y="1084"/>
                  <a:pt x="235" y="1009"/>
                </a:cubicBezTo>
                <a:cubicBezTo>
                  <a:pt x="257" y="972"/>
                  <a:pt x="279" y="933"/>
                  <a:pt x="303" y="892"/>
                </a:cubicBezTo>
                <a:cubicBezTo>
                  <a:pt x="324" y="855"/>
                  <a:pt x="347" y="817"/>
                  <a:pt x="370" y="778"/>
                </a:cubicBezTo>
                <a:cubicBezTo>
                  <a:pt x="465" y="615"/>
                  <a:pt x="568" y="444"/>
                  <a:pt x="674" y="291"/>
                </a:cubicBezTo>
                <a:cubicBezTo>
                  <a:pt x="724" y="219"/>
                  <a:pt x="769" y="160"/>
                  <a:pt x="810" y="112"/>
                </a:cubicBezTo>
                <a:cubicBezTo>
                  <a:pt x="851" y="64"/>
                  <a:pt x="888" y="27"/>
                  <a:pt x="923" y="0"/>
                </a:cubicBezTo>
                <a:cubicBezTo>
                  <a:pt x="923" y="1"/>
                  <a:pt x="923" y="1"/>
                  <a:pt x="923" y="1"/>
                </a:cubicBezTo>
                <a:cubicBezTo>
                  <a:pt x="889" y="28"/>
                  <a:pt x="852" y="65"/>
                  <a:pt x="811" y="113"/>
                </a:cubicBezTo>
                <a:cubicBezTo>
                  <a:pt x="770" y="161"/>
                  <a:pt x="725" y="219"/>
                  <a:pt x="675" y="292"/>
                </a:cubicBezTo>
                <a:cubicBezTo>
                  <a:pt x="569" y="444"/>
                  <a:pt x="466" y="616"/>
                  <a:pt x="370" y="778"/>
                </a:cubicBezTo>
                <a:cubicBezTo>
                  <a:pt x="348" y="817"/>
                  <a:pt x="325" y="856"/>
                  <a:pt x="304" y="893"/>
                </a:cubicBezTo>
                <a:cubicBezTo>
                  <a:pt x="280" y="934"/>
                  <a:pt x="258" y="972"/>
                  <a:pt x="235" y="1010"/>
                </a:cubicBezTo>
                <a:cubicBezTo>
                  <a:pt x="192" y="1085"/>
                  <a:pt x="158" y="1141"/>
                  <a:pt x="129" y="1188"/>
                </a:cubicBezTo>
                <a:cubicBezTo>
                  <a:pt x="98" y="1237"/>
                  <a:pt x="73" y="1272"/>
                  <a:pt x="52" y="1300"/>
                </a:cubicBezTo>
                <a:cubicBezTo>
                  <a:pt x="31" y="1326"/>
                  <a:pt x="15" y="1342"/>
                  <a:pt x="0" y="135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29" name="Freeform 22"/>
          <p:cNvSpPr/>
          <p:nvPr/>
        </p:nvSpPr>
        <p:spPr bwMode="auto">
          <a:xfrm>
            <a:off x="708025" y="1749425"/>
            <a:ext cx="3670300" cy="4286251"/>
          </a:xfrm>
          <a:custGeom>
            <a:avLst/>
            <a:gdLst>
              <a:gd name="T0" fmla="*/ 0 w 1428"/>
              <a:gd name="T1" fmla="*/ 1668 h 1668"/>
              <a:gd name="T2" fmla="*/ 0 w 1428"/>
              <a:gd name="T3" fmla="*/ 1667 h 1668"/>
              <a:gd name="T4" fmla="*/ 138 w 1428"/>
              <a:gd name="T5" fmla="*/ 1610 h 1668"/>
              <a:gd name="T6" fmla="*/ 328 w 1428"/>
              <a:gd name="T7" fmla="*/ 1463 h 1668"/>
              <a:gd name="T8" fmla="*/ 563 w 1428"/>
              <a:gd name="T9" fmla="*/ 1219 h 1668"/>
              <a:gd name="T10" fmla="*/ 818 w 1428"/>
              <a:gd name="T11" fmla="*/ 903 h 1668"/>
              <a:gd name="T12" fmla="*/ 1055 w 1428"/>
              <a:gd name="T13" fmla="*/ 573 h 1668"/>
              <a:gd name="T14" fmla="*/ 1239 w 1428"/>
              <a:gd name="T15" fmla="*/ 295 h 1668"/>
              <a:gd name="T16" fmla="*/ 1338 w 1428"/>
              <a:gd name="T17" fmla="*/ 139 h 1668"/>
              <a:gd name="T18" fmla="*/ 1360 w 1428"/>
              <a:gd name="T19" fmla="*/ 104 h 1668"/>
              <a:gd name="T20" fmla="*/ 1427 w 1428"/>
              <a:gd name="T21" fmla="*/ 0 h 1668"/>
              <a:gd name="T22" fmla="*/ 1428 w 1428"/>
              <a:gd name="T23" fmla="*/ 1 h 1668"/>
              <a:gd name="T24" fmla="*/ 1361 w 1428"/>
              <a:gd name="T25" fmla="*/ 104 h 1668"/>
              <a:gd name="T26" fmla="*/ 1339 w 1428"/>
              <a:gd name="T27" fmla="*/ 140 h 1668"/>
              <a:gd name="T28" fmla="*/ 1240 w 1428"/>
              <a:gd name="T29" fmla="*/ 296 h 1668"/>
              <a:gd name="T30" fmla="*/ 1056 w 1428"/>
              <a:gd name="T31" fmla="*/ 574 h 1668"/>
              <a:gd name="T32" fmla="*/ 819 w 1428"/>
              <a:gd name="T33" fmla="*/ 903 h 1668"/>
              <a:gd name="T34" fmla="*/ 564 w 1428"/>
              <a:gd name="T35" fmla="*/ 1220 h 1668"/>
              <a:gd name="T36" fmla="*/ 328 w 1428"/>
              <a:gd name="T37" fmla="*/ 1464 h 1668"/>
              <a:gd name="T38" fmla="*/ 139 w 1428"/>
              <a:gd name="T39" fmla="*/ 1611 h 1668"/>
              <a:gd name="T40" fmla="*/ 0 w 1428"/>
              <a:gd name="T41" fmla="*/ 1668 h 16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428" h="1668">
                <a:moveTo>
                  <a:pt x="0" y="1668"/>
                </a:moveTo>
                <a:cubicBezTo>
                  <a:pt x="0" y="1667"/>
                  <a:pt x="0" y="1667"/>
                  <a:pt x="0" y="1667"/>
                </a:cubicBezTo>
                <a:cubicBezTo>
                  <a:pt x="40" y="1661"/>
                  <a:pt x="86" y="1642"/>
                  <a:pt x="138" y="1610"/>
                </a:cubicBezTo>
                <a:cubicBezTo>
                  <a:pt x="196" y="1576"/>
                  <a:pt x="259" y="1526"/>
                  <a:pt x="328" y="1463"/>
                </a:cubicBezTo>
                <a:cubicBezTo>
                  <a:pt x="398" y="1399"/>
                  <a:pt x="475" y="1319"/>
                  <a:pt x="563" y="1219"/>
                </a:cubicBezTo>
                <a:cubicBezTo>
                  <a:pt x="645" y="1124"/>
                  <a:pt x="731" y="1018"/>
                  <a:pt x="818" y="903"/>
                </a:cubicBezTo>
                <a:cubicBezTo>
                  <a:pt x="899" y="796"/>
                  <a:pt x="978" y="685"/>
                  <a:pt x="1055" y="573"/>
                </a:cubicBezTo>
                <a:cubicBezTo>
                  <a:pt x="1122" y="475"/>
                  <a:pt x="1184" y="382"/>
                  <a:pt x="1239" y="295"/>
                </a:cubicBezTo>
                <a:cubicBezTo>
                  <a:pt x="1277" y="237"/>
                  <a:pt x="1309" y="185"/>
                  <a:pt x="1338" y="139"/>
                </a:cubicBezTo>
                <a:cubicBezTo>
                  <a:pt x="1346" y="127"/>
                  <a:pt x="1353" y="115"/>
                  <a:pt x="1360" y="104"/>
                </a:cubicBezTo>
                <a:cubicBezTo>
                  <a:pt x="1389" y="57"/>
                  <a:pt x="1410" y="25"/>
                  <a:pt x="1427" y="0"/>
                </a:cubicBezTo>
                <a:cubicBezTo>
                  <a:pt x="1428" y="1"/>
                  <a:pt x="1428" y="1"/>
                  <a:pt x="1428" y="1"/>
                </a:cubicBezTo>
                <a:cubicBezTo>
                  <a:pt x="1411" y="26"/>
                  <a:pt x="1390" y="58"/>
                  <a:pt x="1361" y="104"/>
                </a:cubicBezTo>
                <a:cubicBezTo>
                  <a:pt x="1354" y="116"/>
                  <a:pt x="1346" y="127"/>
                  <a:pt x="1339" y="140"/>
                </a:cubicBezTo>
                <a:cubicBezTo>
                  <a:pt x="1310" y="185"/>
                  <a:pt x="1277" y="237"/>
                  <a:pt x="1240" y="296"/>
                </a:cubicBezTo>
                <a:cubicBezTo>
                  <a:pt x="1185" y="382"/>
                  <a:pt x="1123" y="476"/>
                  <a:pt x="1056" y="574"/>
                </a:cubicBezTo>
                <a:cubicBezTo>
                  <a:pt x="979" y="686"/>
                  <a:pt x="900" y="797"/>
                  <a:pt x="819" y="903"/>
                </a:cubicBezTo>
                <a:cubicBezTo>
                  <a:pt x="732" y="1019"/>
                  <a:pt x="646" y="1125"/>
                  <a:pt x="564" y="1220"/>
                </a:cubicBezTo>
                <a:cubicBezTo>
                  <a:pt x="476" y="1320"/>
                  <a:pt x="399" y="1400"/>
                  <a:pt x="328" y="1464"/>
                </a:cubicBezTo>
                <a:cubicBezTo>
                  <a:pt x="260" y="1527"/>
                  <a:pt x="196" y="1576"/>
                  <a:pt x="139" y="1611"/>
                </a:cubicBezTo>
                <a:cubicBezTo>
                  <a:pt x="87" y="1643"/>
                  <a:pt x="40" y="1662"/>
                  <a:pt x="0" y="166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0" name="Freeform 25"/>
          <p:cNvSpPr/>
          <p:nvPr/>
        </p:nvSpPr>
        <p:spPr bwMode="auto">
          <a:xfrm>
            <a:off x="-1141412" y="4981575"/>
            <a:ext cx="5651500" cy="1219200"/>
          </a:xfrm>
          <a:custGeom>
            <a:avLst/>
            <a:gdLst>
              <a:gd name="T0" fmla="*/ 517 w 2198"/>
              <a:gd name="T1" fmla="*/ 376 h 474"/>
              <a:gd name="T2" fmla="*/ 0 w 2198"/>
              <a:gd name="T3" fmla="*/ 170 h 474"/>
              <a:gd name="T4" fmla="*/ 1 w 2198"/>
              <a:gd name="T5" fmla="*/ 169 h 474"/>
              <a:gd name="T6" fmla="*/ 1259 w 2198"/>
              <a:gd name="T7" fmla="*/ 426 h 474"/>
              <a:gd name="T8" fmla="*/ 1819 w 2198"/>
              <a:gd name="T9" fmla="*/ 271 h 474"/>
              <a:gd name="T10" fmla="*/ 2197 w 2198"/>
              <a:gd name="T11" fmla="*/ 0 h 474"/>
              <a:gd name="T12" fmla="*/ 2198 w 2198"/>
              <a:gd name="T13" fmla="*/ 0 h 474"/>
              <a:gd name="T14" fmla="*/ 2029 w 2198"/>
              <a:gd name="T15" fmla="*/ 147 h 474"/>
              <a:gd name="T16" fmla="*/ 1819 w 2198"/>
              <a:gd name="T17" fmla="*/ 271 h 474"/>
              <a:gd name="T18" fmla="*/ 1554 w 2198"/>
              <a:gd name="T19" fmla="*/ 370 h 474"/>
              <a:gd name="T20" fmla="*/ 1259 w 2198"/>
              <a:gd name="T21" fmla="*/ 427 h 474"/>
              <a:gd name="T22" fmla="*/ 517 w 2198"/>
              <a:gd name="T23" fmla="*/ 376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98" h="474">
                <a:moveTo>
                  <a:pt x="517" y="376"/>
                </a:moveTo>
                <a:cubicBezTo>
                  <a:pt x="334" y="330"/>
                  <a:pt x="159" y="261"/>
                  <a:pt x="0" y="170"/>
                </a:cubicBezTo>
                <a:cubicBezTo>
                  <a:pt x="1" y="169"/>
                  <a:pt x="1" y="169"/>
                  <a:pt x="1" y="169"/>
                </a:cubicBezTo>
                <a:cubicBezTo>
                  <a:pt x="368" y="381"/>
                  <a:pt x="826" y="474"/>
                  <a:pt x="1259" y="426"/>
                </a:cubicBezTo>
                <a:cubicBezTo>
                  <a:pt x="1460" y="404"/>
                  <a:pt x="1653" y="350"/>
                  <a:pt x="1819" y="271"/>
                </a:cubicBezTo>
                <a:cubicBezTo>
                  <a:pt x="1966" y="200"/>
                  <a:pt x="2097" y="107"/>
                  <a:pt x="2197" y="0"/>
                </a:cubicBezTo>
                <a:cubicBezTo>
                  <a:pt x="2198" y="0"/>
                  <a:pt x="2198" y="0"/>
                  <a:pt x="2198" y="0"/>
                </a:cubicBezTo>
                <a:cubicBezTo>
                  <a:pt x="2148" y="53"/>
                  <a:pt x="2091" y="102"/>
                  <a:pt x="2029" y="147"/>
                </a:cubicBezTo>
                <a:cubicBezTo>
                  <a:pt x="1965" y="194"/>
                  <a:pt x="1894" y="236"/>
                  <a:pt x="1819" y="271"/>
                </a:cubicBezTo>
                <a:cubicBezTo>
                  <a:pt x="1737" y="311"/>
                  <a:pt x="1648" y="344"/>
                  <a:pt x="1554" y="370"/>
                </a:cubicBezTo>
                <a:cubicBezTo>
                  <a:pt x="1460" y="397"/>
                  <a:pt x="1360" y="416"/>
                  <a:pt x="1259" y="427"/>
                </a:cubicBezTo>
                <a:cubicBezTo>
                  <a:pt x="1013" y="455"/>
                  <a:pt x="758" y="436"/>
                  <a:pt x="517" y="37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1" name="Freeform 26"/>
          <p:cNvSpPr/>
          <p:nvPr/>
        </p:nvSpPr>
        <p:spPr bwMode="auto">
          <a:xfrm>
            <a:off x="-1141412" y="3914775"/>
            <a:ext cx="6548438" cy="2216150"/>
          </a:xfrm>
          <a:custGeom>
            <a:avLst/>
            <a:gdLst>
              <a:gd name="T0" fmla="*/ 490 w 2547"/>
              <a:gd name="T1" fmla="*/ 780 h 862"/>
              <a:gd name="T2" fmla="*/ 0 w 2547"/>
              <a:gd name="T3" fmla="*/ 585 h 862"/>
              <a:gd name="T4" fmla="*/ 1 w 2547"/>
              <a:gd name="T5" fmla="*/ 584 h 862"/>
              <a:gd name="T6" fmla="*/ 766 w 2547"/>
              <a:gd name="T7" fmla="*/ 829 h 862"/>
              <a:gd name="T8" fmla="*/ 1615 w 2547"/>
              <a:gd name="T9" fmla="*/ 758 h 862"/>
              <a:gd name="T10" fmla="*/ 1971 w 2547"/>
              <a:gd name="T11" fmla="*/ 613 h 862"/>
              <a:gd name="T12" fmla="*/ 2246 w 2547"/>
              <a:gd name="T13" fmla="*/ 423 h 862"/>
              <a:gd name="T14" fmla="*/ 2546 w 2547"/>
              <a:gd name="T15" fmla="*/ 0 h 862"/>
              <a:gd name="T16" fmla="*/ 2547 w 2547"/>
              <a:gd name="T17" fmla="*/ 0 h 862"/>
              <a:gd name="T18" fmla="*/ 2247 w 2547"/>
              <a:gd name="T19" fmla="*/ 424 h 862"/>
              <a:gd name="T20" fmla="*/ 1972 w 2547"/>
              <a:gd name="T21" fmla="*/ 614 h 862"/>
              <a:gd name="T22" fmla="*/ 1616 w 2547"/>
              <a:gd name="T23" fmla="*/ 759 h 862"/>
              <a:gd name="T24" fmla="*/ 766 w 2547"/>
              <a:gd name="T25" fmla="*/ 830 h 862"/>
              <a:gd name="T26" fmla="*/ 490 w 2547"/>
              <a:gd name="T27" fmla="*/ 780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7" h="862">
                <a:moveTo>
                  <a:pt x="490" y="780"/>
                </a:moveTo>
                <a:cubicBezTo>
                  <a:pt x="314" y="736"/>
                  <a:pt x="147" y="670"/>
                  <a:pt x="0" y="585"/>
                </a:cubicBezTo>
                <a:cubicBezTo>
                  <a:pt x="1" y="584"/>
                  <a:pt x="1" y="584"/>
                  <a:pt x="1" y="584"/>
                </a:cubicBezTo>
                <a:cubicBezTo>
                  <a:pt x="222" y="713"/>
                  <a:pt x="487" y="797"/>
                  <a:pt x="766" y="829"/>
                </a:cubicBezTo>
                <a:cubicBezTo>
                  <a:pt x="1052" y="861"/>
                  <a:pt x="1346" y="837"/>
                  <a:pt x="1615" y="758"/>
                </a:cubicBezTo>
                <a:cubicBezTo>
                  <a:pt x="1743" y="721"/>
                  <a:pt x="1863" y="672"/>
                  <a:pt x="1971" y="613"/>
                </a:cubicBezTo>
                <a:cubicBezTo>
                  <a:pt x="2074" y="558"/>
                  <a:pt x="2166" y="494"/>
                  <a:pt x="2246" y="423"/>
                </a:cubicBezTo>
                <a:cubicBezTo>
                  <a:pt x="2385" y="300"/>
                  <a:pt x="2489" y="154"/>
                  <a:pt x="2546" y="0"/>
                </a:cubicBezTo>
                <a:cubicBezTo>
                  <a:pt x="2547" y="0"/>
                  <a:pt x="2547" y="0"/>
                  <a:pt x="2547" y="0"/>
                </a:cubicBezTo>
                <a:cubicBezTo>
                  <a:pt x="2490" y="154"/>
                  <a:pt x="2386" y="301"/>
                  <a:pt x="2247" y="424"/>
                </a:cubicBezTo>
                <a:cubicBezTo>
                  <a:pt x="2167" y="494"/>
                  <a:pt x="2074" y="558"/>
                  <a:pt x="1972" y="614"/>
                </a:cubicBezTo>
                <a:cubicBezTo>
                  <a:pt x="1863" y="673"/>
                  <a:pt x="1744" y="722"/>
                  <a:pt x="1616" y="759"/>
                </a:cubicBezTo>
                <a:cubicBezTo>
                  <a:pt x="1346" y="838"/>
                  <a:pt x="1052" y="862"/>
                  <a:pt x="766" y="830"/>
                </a:cubicBezTo>
                <a:cubicBezTo>
                  <a:pt x="672" y="819"/>
                  <a:pt x="580" y="803"/>
                  <a:pt x="490" y="78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2" name="Freeform 27"/>
          <p:cNvSpPr/>
          <p:nvPr/>
        </p:nvSpPr>
        <p:spPr bwMode="auto">
          <a:xfrm>
            <a:off x="-1141412" y="2563812"/>
            <a:ext cx="4221163" cy="2873375"/>
          </a:xfrm>
          <a:custGeom>
            <a:avLst/>
            <a:gdLst>
              <a:gd name="T0" fmla="*/ 11 w 1642"/>
              <a:gd name="T1" fmla="*/ 1116 h 1118"/>
              <a:gd name="T2" fmla="*/ 0 w 1642"/>
              <a:gd name="T3" fmla="*/ 1111 h 1118"/>
              <a:gd name="T4" fmla="*/ 1 w 1642"/>
              <a:gd name="T5" fmla="*/ 1110 h 1118"/>
              <a:gd name="T6" fmla="*/ 50 w 1642"/>
              <a:gd name="T7" fmla="*/ 1112 h 1118"/>
              <a:gd name="T8" fmla="*/ 154 w 1642"/>
              <a:gd name="T9" fmla="*/ 1062 h 1118"/>
              <a:gd name="T10" fmla="*/ 326 w 1642"/>
              <a:gd name="T11" fmla="*/ 949 h 1118"/>
              <a:gd name="T12" fmla="*/ 565 w 1642"/>
              <a:gd name="T13" fmla="*/ 776 h 1118"/>
              <a:gd name="T14" fmla="*/ 790 w 1642"/>
              <a:gd name="T15" fmla="*/ 607 h 1118"/>
              <a:gd name="T16" fmla="*/ 1148 w 1642"/>
              <a:gd name="T17" fmla="*/ 341 h 1118"/>
              <a:gd name="T18" fmla="*/ 1419 w 1642"/>
              <a:gd name="T19" fmla="*/ 147 h 1118"/>
              <a:gd name="T20" fmla="*/ 1642 w 1642"/>
              <a:gd name="T21" fmla="*/ 0 h 1118"/>
              <a:gd name="T22" fmla="*/ 1642 w 1642"/>
              <a:gd name="T23" fmla="*/ 1 h 1118"/>
              <a:gd name="T24" fmla="*/ 1419 w 1642"/>
              <a:gd name="T25" fmla="*/ 147 h 1118"/>
              <a:gd name="T26" fmla="*/ 1148 w 1642"/>
              <a:gd name="T27" fmla="*/ 341 h 1118"/>
              <a:gd name="T28" fmla="*/ 791 w 1642"/>
              <a:gd name="T29" fmla="*/ 608 h 1118"/>
              <a:gd name="T30" fmla="*/ 565 w 1642"/>
              <a:gd name="T31" fmla="*/ 776 h 1118"/>
              <a:gd name="T32" fmla="*/ 326 w 1642"/>
              <a:gd name="T33" fmla="*/ 950 h 1118"/>
              <a:gd name="T34" fmla="*/ 154 w 1642"/>
              <a:gd name="T35" fmla="*/ 1062 h 1118"/>
              <a:gd name="T36" fmla="*/ 50 w 1642"/>
              <a:gd name="T37" fmla="*/ 1113 h 1118"/>
              <a:gd name="T38" fmla="*/ 11 w 1642"/>
              <a:gd name="T39" fmla="*/ 1116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42" h="1118">
                <a:moveTo>
                  <a:pt x="11" y="1116"/>
                </a:moveTo>
                <a:cubicBezTo>
                  <a:pt x="6" y="1115"/>
                  <a:pt x="3" y="1113"/>
                  <a:pt x="0" y="1111"/>
                </a:cubicBezTo>
                <a:cubicBezTo>
                  <a:pt x="1" y="1110"/>
                  <a:pt x="1" y="1110"/>
                  <a:pt x="1" y="1110"/>
                </a:cubicBezTo>
                <a:cubicBezTo>
                  <a:pt x="10" y="1118"/>
                  <a:pt x="27" y="1118"/>
                  <a:pt x="50" y="1112"/>
                </a:cubicBezTo>
                <a:cubicBezTo>
                  <a:pt x="75" y="1104"/>
                  <a:pt x="108" y="1088"/>
                  <a:pt x="154" y="1062"/>
                </a:cubicBezTo>
                <a:cubicBezTo>
                  <a:pt x="200" y="1034"/>
                  <a:pt x="257" y="997"/>
                  <a:pt x="326" y="949"/>
                </a:cubicBezTo>
                <a:cubicBezTo>
                  <a:pt x="395" y="901"/>
                  <a:pt x="469" y="847"/>
                  <a:pt x="565" y="776"/>
                </a:cubicBezTo>
                <a:cubicBezTo>
                  <a:pt x="638" y="721"/>
                  <a:pt x="712" y="666"/>
                  <a:pt x="790" y="607"/>
                </a:cubicBezTo>
                <a:cubicBezTo>
                  <a:pt x="907" y="519"/>
                  <a:pt x="1027" y="429"/>
                  <a:pt x="1148" y="341"/>
                </a:cubicBezTo>
                <a:cubicBezTo>
                  <a:pt x="1248" y="267"/>
                  <a:pt x="1337" y="204"/>
                  <a:pt x="1419" y="147"/>
                </a:cubicBezTo>
                <a:cubicBezTo>
                  <a:pt x="1502" y="89"/>
                  <a:pt x="1575" y="41"/>
                  <a:pt x="1642" y="0"/>
                </a:cubicBezTo>
                <a:cubicBezTo>
                  <a:pt x="1642" y="1"/>
                  <a:pt x="1642" y="1"/>
                  <a:pt x="1642" y="1"/>
                </a:cubicBezTo>
                <a:cubicBezTo>
                  <a:pt x="1576" y="42"/>
                  <a:pt x="1503" y="90"/>
                  <a:pt x="1419" y="147"/>
                </a:cubicBezTo>
                <a:cubicBezTo>
                  <a:pt x="1337" y="204"/>
                  <a:pt x="1249" y="268"/>
                  <a:pt x="1148" y="341"/>
                </a:cubicBezTo>
                <a:cubicBezTo>
                  <a:pt x="1028" y="429"/>
                  <a:pt x="907" y="520"/>
                  <a:pt x="791" y="608"/>
                </a:cubicBezTo>
                <a:cubicBezTo>
                  <a:pt x="713" y="666"/>
                  <a:pt x="639" y="722"/>
                  <a:pt x="565" y="776"/>
                </a:cubicBezTo>
                <a:cubicBezTo>
                  <a:pt x="469" y="848"/>
                  <a:pt x="396" y="901"/>
                  <a:pt x="326" y="950"/>
                </a:cubicBezTo>
                <a:cubicBezTo>
                  <a:pt x="257" y="998"/>
                  <a:pt x="201" y="1035"/>
                  <a:pt x="154" y="1062"/>
                </a:cubicBezTo>
                <a:cubicBezTo>
                  <a:pt x="108" y="1089"/>
                  <a:pt x="76" y="1105"/>
                  <a:pt x="50" y="1113"/>
                </a:cubicBezTo>
                <a:cubicBezTo>
                  <a:pt x="34" y="1117"/>
                  <a:pt x="20" y="1118"/>
                  <a:pt x="11" y="11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3" name="Freeform 31"/>
          <p:cNvSpPr/>
          <p:nvPr/>
        </p:nvSpPr>
        <p:spPr bwMode="auto">
          <a:xfrm>
            <a:off x="5021263" y="-88900"/>
            <a:ext cx="793750" cy="344488"/>
          </a:xfrm>
          <a:custGeom>
            <a:avLst/>
            <a:gdLst>
              <a:gd name="T0" fmla="*/ 1 w 309"/>
              <a:gd name="T1" fmla="*/ 134 h 134"/>
              <a:gd name="T2" fmla="*/ 0 w 309"/>
              <a:gd name="T3" fmla="*/ 134 h 134"/>
              <a:gd name="T4" fmla="*/ 145 w 309"/>
              <a:gd name="T5" fmla="*/ 43 h 134"/>
              <a:gd name="T6" fmla="*/ 309 w 309"/>
              <a:gd name="T7" fmla="*/ 22 h 134"/>
              <a:gd name="T8" fmla="*/ 309 w 309"/>
              <a:gd name="T9" fmla="*/ 23 h 134"/>
              <a:gd name="T10" fmla="*/ 1 w 309"/>
              <a:gd name="T11" fmla="*/ 134 h 134"/>
            </a:gdLst>
            <a:ahLst/>
            <a:cxnLst>
              <a:cxn ang="0">
                <a:pos x="T0" y="T1"/>
              </a:cxn>
              <a:cxn ang="0">
                <a:pos x="T2" y="T3"/>
              </a:cxn>
              <a:cxn ang="0">
                <a:pos x="T4" y="T5"/>
              </a:cxn>
              <a:cxn ang="0">
                <a:pos x="T6" y="T7"/>
              </a:cxn>
              <a:cxn ang="0">
                <a:pos x="T8" y="T9"/>
              </a:cxn>
              <a:cxn ang="0">
                <a:pos x="T10" y="T11"/>
              </a:cxn>
            </a:cxnLst>
            <a:rect l="0" t="0" r="r" b="b"/>
            <a:pathLst>
              <a:path w="309" h="134">
                <a:moveTo>
                  <a:pt x="1" y="134"/>
                </a:moveTo>
                <a:cubicBezTo>
                  <a:pt x="0" y="134"/>
                  <a:pt x="0" y="134"/>
                  <a:pt x="0" y="134"/>
                </a:cubicBezTo>
                <a:cubicBezTo>
                  <a:pt x="46" y="94"/>
                  <a:pt x="96" y="63"/>
                  <a:pt x="145" y="43"/>
                </a:cubicBezTo>
                <a:cubicBezTo>
                  <a:pt x="202" y="20"/>
                  <a:pt x="257" y="13"/>
                  <a:pt x="309" y="22"/>
                </a:cubicBezTo>
                <a:cubicBezTo>
                  <a:pt x="309" y="23"/>
                  <a:pt x="309" y="23"/>
                  <a:pt x="309" y="23"/>
                </a:cubicBezTo>
                <a:cubicBezTo>
                  <a:pt x="179" y="0"/>
                  <a:pt x="60" y="83"/>
                  <a:pt x="1" y="13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4" name="Freeform 32"/>
          <p:cNvSpPr/>
          <p:nvPr/>
        </p:nvSpPr>
        <p:spPr bwMode="auto">
          <a:xfrm>
            <a:off x="4846638" y="-117475"/>
            <a:ext cx="968375" cy="509588"/>
          </a:xfrm>
          <a:custGeom>
            <a:avLst/>
            <a:gdLst>
              <a:gd name="T0" fmla="*/ 1 w 377"/>
              <a:gd name="T1" fmla="*/ 198 h 198"/>
              <a:gd name="T2" fmla="*/ 0 w 377"/>
              <a:gd name="T3" fmla="*/ 198 h 198"/>
              <a:gd name="T4" fmla="*/ 171 w 377"/>
              <a:gd name="T5" fmla="*/ 67 h 198"/>
              <a:gd name="T6" fmla="*/ 377 w 377"/>
              <a:gd name="T7" fmla="*/ 33 h 198"/>
              <a:gd name="T8" fmla="*/ 377 w 377"/>
              <a:gd name="T9" fmla="*/ 34 h 198"/>
              <a:gd name="T10" fmla="*/ 1 w 377"/>
              <a:gd name="T11" fmla="*/ 198 h 198"/>
            </a:gdLst>
            <a:ahLst/>
            <a:cxnLst>
              <a:cxn ang="0">
                <a:pos x="T0" y="T1"/>
              </a:cxn>
              <a:cxn ang="0">
                <a:pos x="T2" y="T3"/>
              </a:cxn>
              <a:cxn ang="0">
                <a:pos x="T4" y="T5"/>
              </a:cxn>
              <a:cxn ang="0">
                <a:pos x="T6" y="T7"/>
              </a:cxn>
              <a:cxn ang="0">
                <a:pos x="T8" y="T9"/>
              </a:cxn>
              <a:cxn ang="0">
                <a:pos x="T10" y="T11"/>
              </a:cxn>
            </a:cxnLst>
            <a:rect l="0" t="0" r="r" b="b"/>
            <a:pathLst>
              <a:path w="377" h="198">
                <a:moveTo>
                  <a:pt x="1" y="198"/>
                </a:moveTo>
                <a:cubicBezTo>
                  <a:pt x="0" y="198"/>
                  <a:pt x="0" y="198"/>
                  <a:pt x="0" y="198"/>
                </a:cubicBezTo>
                <a:cubicBezTo>
                  <a:pt x="38" y="159"/>
                  <a:pt x="98" y="104"/>
                  <a:pt x="171" y="67"/>
                </a:cubicBezTo>
                <a:cubicBezTo>
                  <a:pt x="243" y="31"/>
                  <a:pt x="312" y="20"/>
                  <a:pt x="377" y="33"/>
                </a:cubicBezTo>
                <a:cubicBezTo>
                  <a:pt x="377" y="34"/>
                  <a:pt x="377" y="34"/>
                  <a:pt x="377" y="34"/>
                </a:cubicBezTo>
                <a:cubicBezTo>
                  <a:pt x="211" y="0"/>
                  <a:pt x="59" y="138"/>
                  <a:pt x="1" y="198"/>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5" name="Freeform 35"/>
          <p:cNvSpPr/>
          <p:nvPr/>
        </p:nvSpPr>
        <p:spPr bwMode="auto">
          <a:xfrm>
            <a:off x="4495800" y="-73025"/>
            <a:ext cx="1319213" cy="1046163"/>
          </a:xfrm>
          <a:custGeom>
            <a:avLst/>
            <a:gdLst>
              <a:gd name="T0" fmla="*/ 1 w 513"/>
              <a:gd name="T1" fmla="*/ 407 h 407"/>
              <a:gd name="T2" fmla="*/ 0 w 513"/>
              <a:gd name="T3" fmla="*/ 406 h 407"/>
              <a:gd name="T4" fmla="*/ 177 w 513"/>
              <a:gd name="T5" fmla="*/ 157 h 407"/>
              <a:gd name="T6" fmla="*/ 332 w 513"/>
              <a:gd name="T7" fmla="*/ 46 h 407"/>
              <a:gd name="T8" fmla="*/ 513 w 513"/>
              <a:gd name="T9" fmla="*/ 16 h 407"/>
              <a:gd name="T10" fmla="*/ 513 w 513"/>
              <a:gd name="T11" fmla="*/ 17 h 407"/>
              <a:gd name="T12" fmla="*/ 178 w 513"/>
              <a:gd name="T13" fmla="*/ 157 h 407"/>
              <a:gd name="T14" fmla="*/ 1 w 513"/>
              <a:gd name="T15" fmla="*/ 407 h 4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3" h="407">
                <a:moveTo>
                  <a:pt x="1" y="407"/>
                </a:moveTo>
                <a:cubicBezTo>
                  <a:pt x="0" y="406"/>
                  <a:pt x="0" y="406"/>
                  <a:pt x="0" y="406"/>
                </a:cubicBezTo>
                <a:cubicBezTo>
                  <a:pt x="49" y="307"/>
                  <a:pt x="107" y="225"/>
                  <a:pt x="177" y="157"/>
                </a:cubicBezTo>
                <a:cubicBezTo>
                  <a:pt x="226" y="109"/>
                  <a:pt x="279" y="71"/>
                  <a:pt x="332" y="46"/>
                </a:cubicBezTo>
                <a:cubicBezTo>
                  <a:pt x="395" y="17"/>
                  <a:pt x="455" y="7"/>
                  <a:pt x="513" y="16"/>
                </a:cubicBezTo>
                <a:cubicBezTo>
                  <a:pt x="513" y="17"/>
                  <a:pt x="513" y="17"/>
                  <a:pt x="513" y="17"/>
                </a:cubicBezTo>
                <a:cubicBezTo>
                  <a:pt x="408" y="0"/>
                  <a:pt x="286" y="51"/>
                  <a:pt x="178" y="157"/>
                </a:cubicBezTo>
                <a:cubicBezTo>
                  <a:pt x="108" y="226"/>
                  <a:pt x="50" y="307"/>
                  <a:pt x="1" y="40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6" name="Freeform 37"/>
          <p:cNvSpPr/>
          <p:nvPr/>
        </p:nvSpPr>
        <p:spPr bwMode="auto">
          <a:xfrm>
            <a:off x="3079750" y="-31750"/>
            <a:ext cx="2735263" cy="2595563"/>
          </a:xfrm>
          <a:custGeom>
            <a:avLst/>
            <a:gdLst>
              <a:gd name="T0" fmla="*/ 0 w 1064"/>
              <a:gd name="T1" fmla="*/ 1010 h 1010"/>
              <a:gd name="T2" fmla="*/ 0 w 1064"/>
              <a:gd name="T3" fmla="*/ 1010 h 1010"/>
              <a:gd name="T4" fmla="*/ 479 w 1064"/>
              <a:gd name="T5" fmla="*/ 742 h 1010"/>
              <a:gd name="T6" fmla="*/ 821 w 1064"/>
              <a:gd name="T7" fmla="*/ 460 h 1010"/>
              <a:gd name="T8" fmla="*/ 1009 w 1064"/>
              <a:gd name="T9" fmla="*/ 205 h 1010"/>
              <a:gd name="T10" fmla="*/ 1063 w 1064"/>
              <a:gd name="T11" fmla="*/ 0 h 1010"/>
              <a:gd name="T12" fmla="*/ 1064 w 1064"/>
              <a:gd name="T13" fmla="*/ 0 h 1010"/>
              <a:gd name="T14" fmla="*/ 1009 w 1064"/>
              <a:gd name="T15" fmla="*/ 206 h 1010"/>
              <a:gd name="T16" fmla="*/ 822 w 1064"/>
              <a:gd name="T17" fmla="*/ 460 h 1010"/>
              <a:gd name="T18" fmla="*/ 479 w 1064"/>
              <a:gd name="T19" fmla="*/ 743 h 1010"/>
              <a:gd name="T20" fmla="*/ 0 w 1064"/>
              <a:gd name="T21" fmla="*/ 1010 h 10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64" h="1010">
                <a:moveTo>
                  <a:pt x="0" y="1010"/>
                </a:moveTo>
                <a:cubicBezTo>
                  <a:pt x="0" y="1010"/>
                  <a:pt x="0" y="1010"/>
                  <a:pt x="0" y="1010"/>
                </a:cubicBezTo>
                <a:cubicBezTo>
                  <a:pt x="175" y="929"/>
                  <a:pt x="336" y="839"/>
                  <a:pt x="479" y="742"/>
                </a:cubicBezTo>
                <a:cubicBezTo>
                  <a:pt x="613" y="651"/>
                  <a:pt x="728" y="556"/>
                  <a:pt x="821" y="460"/>
                </a:cubicBezTo>
                <a:cubicBezTo>
                  <a:pt x="905" y="373"/>
                  <a:pt x="968" y="287"/>
                  <a:pt x="1009" y="205"/>
                </a:cubicBezTo>
                <a:cubicBezTo>
                  <a:pt x="1044" y="133"/>
                  <a:pt x="1063" y="63"/>
                  <a:pt x="1063" y="0"/>
                </a:cubicBezTo>
                <a:cubicBezTo>
                  <a:pt x="1064" y="0"/>
                  <a:pt x="1064" y="0"/>
                  <a:pt x="1064" y="0"/>
                </a:cubicBezTo>
                <a:cubicBezTo>
                  <a:pt x="1064" y="63"/>
                  <a:pt x="1045" y="134"/>
                  <a:pt x="1009" y="206"/>
                </a:cubicBezTo>
                <a:cubicBezTo>
                  <a:pt x="969" y="288"/>
                  <a:pt x="905" y="373"/>
                  <a:pt x="822" y="460"/>
                </a:cubicBezTo>
                <a:cubicBezTo>
                  <a:pt x="728" y="557"/>
                  <a:pt x="613" y="652"/>
                  <a:pt x="479" y="743"/>
                </a:cubicBezTo>
                <a:cubicBezTo>
                  <a:pt x="336" y="840"/>
                  <a:pt x="175" y="930"/>
                  <a:pt x="0" y="101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7" name="Freeform 38"/>
          <p:cNvSpPr/>
          <p:nvPr/>
        </p:nvSpPr>
        <p:spPr bwMode="auto">
          <a:xfrm>
            <a:off x="4378325" y="-31750"/>
            <a:ext cx="1436688" cy="1782763"/>
          </a:xfrm>
          <a:custGeom>
            <a:avLst/>
            <a:gdLst>
              <a:gd name="T0" fmla="*/ 0 w 559"/>
              <a:gd name="T1" fmla="*/ 694 h 694"/>
              <a:gd name="T2" fmla="*/ 0 w 559"/>
              <a:gd name="T3" fmla="*/ 693 h 694"/>
              <a:gd name="T4" fmla="*/ 234 w 559"/>
              <a:gd name="T5" fmla="*/ 497 h 694"/>
              <a:gd name="T6" fmla="*/ 405 w 559"/>
              <a:gd name="T7" fmla="*/ 310 h 694"/>
              <a:gd name="T8" fmla="*/ 558 w 559"/>
              <a:gd name="T9" fmla="*/ 0 h 694"/>
              <a:gd name="T10" fmla="*/ 559 w 559"/>
              <a:gd name="T11" fmla="*/ 0 h 694"/>
              <a:gd name="T12" fmla="*/ 508 w 559"/>
              <a:gd name="T13" fmla="*/ 150 h 694"/>
              <a:gd name="T14" fmla="*/ 406 w 559"/>
              <a:gd name="T15" fmla="*/ 310 h 694"/>
              <a:gd name="T16" fmla="*/ 234 w 559"/>
              <a:gd name="T17" fmla="*/ 498 h 694"/>
              <a:gd name="T18" fmla="*/ 0 w 559"/>
              <a:gd name="T19" fmla="*/ 694 h 6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9" h="694">
                <a:moveTo>
                  <a:pt x="0" y="694"/>
                </a:moveTo>
                <a:cubicBezTo>
                  <a:pt x="0" y="693"/>
                  <a:pt x="0" y="693"/>
                  <a:pt x="0" y="693"/>
                </a:cubicBezTo>
                <a:cubicBezTo>
                  <a:pt x="87" y="629"/>
                  <a:pt x="165" y="563"/>
                  <a:pt x="234" y="497"/>
                </a:cubicBezTo>
                <a:cubicBezTo>
                  <a:pt x="301" y="434"/>
                  <a:pt x="358" y="371"/>
                  <a:pt x="405" y="310"/>
                </a:cubicBezTo>
                <a:cubicBezTo>
                  <a:pt x="491" y="200"/>
                  <a:pt x="544" y="93"/>
                  <a:pt x="558" y="0"/>
                </a:cubicBezTo>
                <a:cubicBezTo>
                  <a:pt x="559" y="0"/>
                  <a:pt x="559" y="0"/>
                  <a:pt x="559" y="0"/>
                </a:cubicBezTo>
                <a:cubicBezTo>
                  <a:pt x="552" y="47"/>
                  <a:pt x="535" y="97"/>
                  <a:pt x="508" y="150"/>
                </a:cubicBezTo>
                <a:cubicBezTo>
                  <a:pt x="483" y="202"/>
                  <a:pt x="448" y="256"/>
                  <a:pt x="406" y="310"/>
                </a:cubicBezTo>
                <a:cubicBezTo>
                  <a:pt x="359" y="371"/>
                  <a:pt x="301" y="434"/>
                  <a:pt x="234" y="498"/>
                </a:cubicBezTo>
                <a:cubicBezTo>
                  <a:pt x="166" y="563"/>
                  <a:pt x="87" y="629"/>
                  <a:pt x="0" y="69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8" name="Freeform 39"/>
          <p:cNvSpPr/>
          <p:nvPr/>
        </p:nvSpPr>
        <p:spPr bwMode="auto">
          <a:xfrm>
            <a:off x="5233988" y="-31750"/>
            <a:ext cx="581025" cy="549275"/>
          </a:xfrm>
          <a:custGeom>
            <a:avLst/>
            <a:gdLst>
              <a:gd name="T0" fmla="*/ 0 w 226"/>
              <a:gd name="T1" fmla="*/ 214 h 214"/>
              <a:gd name="T2" fmla="*/ 0 w 226"/>
              <a:gd name="T3" fmla="*/ 214 h 214"/>
              <a:gd name="T4" fmla="*/ 226 w 226"/>
              <a:gd name="T5" fmla="*/ 0 h 214"/>
              <a:gd name="T6" fmla="*/ 226 w 226"/>
              <a:gd name="T7" fmla="*/ 1 h 214"/>
              <a:gd name="T8" fmla="*/ 0 w 226"/>
              <a:gd name="T9" fmla="*/ 214 h 214"/>
            </a:gdLst>
            <a:ahLst/>
            <a:cxnLst>
              <a:cxn ang="0">
                <a:pos x="T0" y="T1"/>
              </a:cxn>
              <a:cxn ang="0">
                <a:pos x="T2" y="T3"/>
              </a:cxn>
              <a:cxn ang="0">
                <a:pos x="T4" y="T5"/>
              </a:cxn>
              <a:cxn ang="0">
                <a:pos x="T6" y="T7"/>
              </a:cxn>
              <a:cxn ang="0">
                <a:pos x="T8" y="T9"/>
              </a:cxn>
            </a:cxnLst>
            <a:rect l="0" t="0" r="r" b="b"/>
            <a:pathLst>
              <a:path w="226" h="214">
                <a:moveTo>
                  <a:pt x="0" y="214"/>
                </a:moveTo>
                <a:cubicBezTo>
                  <a:pt x="0" y="214"/>
                  <a:pt x="0" y="214"/>
                  <a:pt x="0" y="214"/>
                </a:cubicBezTo>
                <a:cubicBezTo>
                  <a:pt x="76" y="117"/>
                  <a:pt x="153" y="45"/>
                  <a:pt x="226" y="0"/>
                </a:cubicBezTo>
                <a:cubicBezTo>
                  <a:pt x="226" y="1"/>
                  <a:pt x="226" y="1"/>
                  <a:pt x="226" y="1"/>
                </a:cubicBezTo>
                <a:cubicBezTo>
                  <a:pt x="153" y="45"/>
                  <a:pt x="77" y="117"/>
                  <a:pt x="0" y="214"/>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39" name="Freeform 44"/>
          <p:cNvSpPr/>
          <p:nvPr/>
        </p:nvSpPr>
        <p:spPr bwMode="auto">
          <a:xfrm>
            <a:off x="5815013" y="-31750"/>
            <a:ext cx="571500" cy="346075"/>
          </a:xfrm>
          <a:custGeom>
            <a:avLst/>
            <a:gdLst>
              <a:gd name="T0" fmla="*/ 222 w 222"/>
              <a:gd name="T1" fmla="*/ 135 h 135"/>
              <a:gd name="T2" fmla="*/ 0 w 222"/>
              <a:gd name="T3" fmla="*/ 1 h 135"/>
              <a:gd name="T4" fmla="*/ 0 w 222"/>
              <a:gd name="T5" fmla="*/ 0 h 135"/>
              <a:gd name="T6" fmla="*/ 122 w 222"/>
              <a:gd name="T7" fmla="*/ 35 h 135"/>
              <a:gd name="T8" fmla="*/ 222 w 222"/>
              <a:gd name="T9" fmla="*/ 135 h 135"/>
            </a:gdLst>
            <a:ahLst/>
            <a:cxnLst>
              <a:cxn ang="0">
                <a:pos x="T0" y="T1"/>
              </a:cxn>
              <a:cxn ang="0">
                <a:pos x="T2" y="T3"/>
              </a:cxn>
              <a:cxn ang="0">
                <a:pos x="T4" y="T5"/>
              </a:cxn>
              <a:cxn ang="0">
                <a:pos x="T6" y="T7"/>
              </a:cxn>
              <a:cxn ang="0">
                <a:pos x="T8" y="T9"/>
              </a:cxn>
            </a:cxnLst>
            <a:rect l="0" t="0" r="r" b="b"/>
            <a:pathLst>
              <a:path w="222" h="135">
                <a:moveTo>
                  <a:pt x="222" y="135"/>
                </a:moveTo>
                <a:cubicBezTo>
                  <a:pt x="170" y="51"/>
                  <a:pt x="85" y="0"/>
                  <a:pt x="0" y="1"/>
                </a:cubicBezTo>
                <a:cubicBezTo>
                  <a:pt x="0" y="0"/>
                  <a:pt x="0" y="0"/>
                  <a:pt x="0" y="0"/>
                </a:cubicBezTo>
                <a:cubicBezTo>
                  <a:pt x="41" y="0"/>
                  <a:pt x="83" y="12"/>
                  <a:pt x="122" y="35"/>
                </a:cubicBezTo>
                <a:cubicBezTo>
                  <a:pt x="162" y="59"/>
                  <a:pt x="196" y="93"/>
                  <a:pt x="222" y="135"/>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0" name="Freeform 45"/>
          <p:cNvSpPr/>
          <p:nvPr/>
        </p:nvSpPr>
        <p:spPr bwMode="auto">
          <a:xfrm>
            <a:off x="5021263" y="-122238"/>
            <a:ext cx="1365250" cy="436563"/>
          </a:xfrm>
          <a:custGeom>
            <a:avLst/>
            <a:gdLst>
              <a:gd name="T0" fmla="*/ 1 w 531"/>
              <a:gd name="T1" fmla="*/ 147 h 170"/>
              <a:gd name="T2" fmla="*/ 0 w 531"/>
              <a:gd name="T3" fmla="*/ 147 h 170"/>
              <a:gd name="T4" fmla="*/ 261 w 531"/>
              <a:gd name="T5" fmla="*/ 9 h 170"/>
              <a:gd name="T6" fmla="*/ 336 w 531"/>
              <a:gd name="T7" fmla="*/ 15 h 170"/>
              <a:gd name="T8" fmla="*/ 339 w 531"/>
              <a:gd name="T9" fmla="*/ 16 h 170"/>
              <a:gd name="T10" fmla="*/ 410 w 531"/>
              <a:gd name="T11" fmla="*/ 44 h 170"/>
              <a:gd name="T12" fmla="*/ 531 w 531"/>
              <a:gd name="T13" fmla="*/ 170 h 170"/>
              <a:gd name="T14" fmla="*/ 531 w 531"/>
              <a:gd name="T15" fmla="*/ 170 h 170"/>
              <a:gd name="T16" fmla="*/ 261 w 531"/>
              <a:gd name="T17" fmla="*/ 10 h 170"/>
              <a:gd name="T18" fmla="*/ 1 w 531"/>
              <a:gd name="T19" fmla="*/ 147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1" h="170">
                <a:moveTo>
                  <a:pt x="1" y="147"/>
                </a:moveTo>
                <a:cubicBezTo>
                  <a:pt x="0" y="147"/>
                  <a:pt x="0" y="147"/>
                  <a:pt x="0" y="147"/>
                </a:cubicBezTo>
                <a:cubicBezTo>
                  <a:pt x="59" y="90"/>
                  <a:pt x="152" y="20"/>
                  <a:pt x="261" y="9"/>
                </a:cubicBezTo>
                <a:cubicBezTo>
                  <a:pt x="285" y="7"/>
                  <a:pt x="311" y="9"/>
                  <a:pt x="336" y="15"/>
                </a:cubicBezTo>
                <a:cubicBezTo>
                  <a:pt x="337" y="15"/>
                  <a:pt x="338" y="15"/>
                  <a:pt x="339" y="16"/>
                </a:cubicBezTo>
                <a:cubicBezTo>
                  <a:pt x="363" y="22"/>
                  <a:pt x="387" y="31"/>
                  <a:pt x="410" y="44"/>
                </a:cubicBezTo>
                <a:cubicBezTo>
                  <a:pt x="460" y="73"/>
                  <a:pt x="502" y="117"/>
                  <a:pt x="531" y="170"/>
                </a:cubicBezTo>
                <a:cubicBezTo>
                  <a:pt x="531" y="170"/>
                  <a:pt x="531" y="170"/>
                  <a:pt x="531" y="170"/>
                </a:cubicBezTo>
                <a:cubicBezTo>
                  <a:pt x="472" y="65"/>
                  <a:pt x="364" y="0"/>
                  <a:pt x="261" y="10"/>
                </a:cubicBezTo>
                <a:cubicBezTo>
                  <a:pt x="152" y="20"/>
                  <a:pt x="59" y="90"/>
                  <a:pt x="1" y="14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1" name="Freeform 46"/>
          <p:cNvSpPr/>
          <p:nvPr/>
        </p:nvSpPr>
        <p:spPr bwMode="auto">
          <a:xfrm>
            <a:off x="4846638" y="-138113"/>
            <a:ext cx="1539875" cy="530225"/>
          </a:xfrm>
          <a:custGeom>
            <a:avLst/>
            <a:gdLst>
              <a:gd name="T0" fmla="*/ 1 w 599"/>
              <a:gd name="T1" fmla="*/ 206 h 206"/>
              <a:gd name="T2" fmla="*/ 0 w 599"/>
              <a:gd name="T3" fmla="*/ 206 h 206"/>
              <a:gd name="T4" fmla="*/ 125 w 599"/>
              <a:gd name="T5" fmla="*/ 88 h 206"/>
              <a:gd name="T6" fmla="*/ 280 w 599"/>
              <a:gd name="T7" fmla="*/ 14 h 206"/>
              <a:gd name="T8" fmla="*/ 451 w 599"/>
              <a:gd name="T9" fmla="*/ 28 h 206"/>
              <a:gd name="T10" fmla="*/ 599 w 599"/>
              <a:gd name="T11" fmla="*/ 176 h 206"/>
              <a:gd name="T12" fmla="*/ 599 w 599"/>
              <a:gd name="T13" fmla="*/ 176 h 206"/>
              <a:gd name="T14" fmla="*/ 451 w 599"/>
              <a:gd name="T15" fmla="*/ 29 h 206"/>
              <a:gd name="T16" fmla="*/ 280 w 599"/>
              <a:gd name="T17" fmla="*/ 15 h 206"/>
              <a:gd name="T18" fmla="*/ 1 w 599"/>
              <a:gd name="T19" fmla="*/ 206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9" h="206">
                <a:moveTo>
                  <a:pt x="1" y="206"/>
                </a:moveTo>
                <a:cubicBezTo>
                  <a:pt x="0" y="206"/>
                  <a:pt x="0" y="206"/>
                  <a:pt x="0" y="206"/>
                </a:cubicBezTo>
                <a:cubicBezTo>
                  <a:pt x="40" y="159"/>
                  <a:pt x="82" y="119"/>
                  <a:pt x="125" y="88"/>
                </a:cubicBezTo>
                <a:cubicBezTo>
                  <a:pt x="175" y="51"/>
                  <a:pt x="228" y="26"/>
                  <a:pt x="280" y="14"/>
                </a:cubicBezTo>
                <a:cubicBezTo>
                  <a:pt x="339" y="0"/>
                  <a:pt x="400" y="5"/>
                  <a:pt x="451" y="28"/>
                </a:cubicBezTo>
                <a:cubicBezTo>
                  <a:pt x="509" y="54"/>
                  <a:pt x="562" y="106"/>
                  <a:pt x="599" y="176"/>
                </a:cubicBezTo>
                <a:cubicBezTo>
                  <a:pt x="599" y="176"/>
                  <a:pt x="599" y="176"/>
                  <a:pt x="599" y="176"/>
                </a:cubicBezTo>
                <a:cubicBezTo>
                  <a:pt x="561" y="107"/>
                  <a:pt x="509" y="55"/>
                  <a:pt x="451" y="29"/>
                </a:cubicBezTo>
                <a:cubicBezTo>
                  <a:pt x="400" y="6"/>
                  <a:pt x="339" y="1"/>
                  <a:pt x="280" y="15"/>
                </a:cubicBezTo>
                <a:cubicBezTo>
                  <a:pt x="183" y="37"/>
                  <a:pt x="89" y="102"/>
                  <a:pt x="1" y="20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2" name="Freeform 47"/>
          <p:cNvSpPr/>
          <p:nvPr/>
        </p:nvSpPr>
        <p:spPr bwMode="auto">
          <a:xfrm>
            <a:off x="2498725" y="314325"/>
            <a:ext cx="4000500" cy="5697538"/>
          </a:xfrm>
          <a:custGeom>
            <a:avLst/>
            <a:gdLst>
              <a:gd name="T0" fmla="*/ 0 w 1556"/>
              <a:gd name="T1" fmla="*/ 2217 h 2217"/>
              <a:gd name="T2" fmla="*/ 0 w 1556"/>
              <a:gd name="T3" fmla="*/ 2216 h 2217"/>
              <a:gd name="T4" fmla="*/ 299 w 1556"/>
              <a:gd name="T5" fmla="*/ 2104 h 2217"/>
              <a:gd name="T6" fmla="*/ 621 w 1556"/>
              <a:gd name="T7" fmla="*/ 1903 h 2217"/>
              <a:gd name="T8" fmla="*/ 1209 w 1556"/>
              <a:gd name="T9" fmla="*/ 1266 h 2217"/>
              <a:gd name="T10" fmla="*/ 1523 w 1556"/>
              <a:gd name="T11" fmla="*/ 536 h 2217"/>
              <a:gd name="T12" fmla="*/ 1551 w 1556"/>
              <a:gd name="T13" fmla="*/ 234 h 2217"/>
              <a:gd name="T14" fmla="*/ 1511 w 1556"/>
              <a:gd name="T15" fmla="*/ 0 h 2217"/>
              <a:gd name="T16" fmla="*/ 1512 w 1556"/>
              <a:gd name="T17" fmla="*/ 0 h 2217"/>
              <a:gd name="T18" fmla="*/ 1552 w 1556"/>
              <a:gd name="T19" fmla="*/ 233 h 2217"/>
              <a:gd name="T20" fmla="*/ 1524 w 1556"/>
              <a:gd name="T21" fmla="*/ 537 h 2217"/>
              <a:gd name="T22" fmla="*/ 1210 w 1556"/>
              <a:gd name="T23" fmla="*/ 1267 h 2217"/>
              <a:gd name="T24" fmla="*/ 621 w 1556"/>
              <a:gd name="T25" fmla="*/ 1904 h 2217"/>
              <a:gd name="T26" fmla="*/ 300 w 1556"/>
              <a:gd name="T27" fmla="*/ 2104 h 2217"/>
              <a:gd name="T28" fmla="*/ 0 w 1556"/>
              <a:gd name="T29" fmla="*/ 2217 h 2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56" h="2217">
                <a:moveTo>
                  <a:pt x="0" y="2217"/>
                </a:moveTo>
                <a:cubicBezTo>
                  <a:pt x="0" y="2216"/>
                  <a:pt x="0" y="2216"/>
                  <a:pt x="0" y="2216"/>
                </a:cubicBezTo>
                <a:cubicBezTo>
                  <a:pt x="97" y="2191"/>
                  <a:pt x="198" y="2154"/>
                  <a:pt x="299" y="2104"/>
                </a:cubicBezTo>
                <a:cubicBezTo>
                  <a:pt x="407" y="2051"/>
                  <a:pt x="515" y="1983"/>
                  <a:pt x="621" y="1903"/>
                </a:cubicBezTo>
                <a:cubicBezTo>
                  <a:pt x="844" y="1733"/>
                  <a:pt x="1048" y="1513"/>
                  <a:pt x="1209" y="1266"/>
                </a:cubicBezTo>
                <a:cubicBezTo>
                  <a:pt x="1365" y="1027"/>
                  <a:pt x="1474" y="775"/>
                  <a:pt x="1523" y="536"/>
                </a:cubicBezTo>
                <a:cubicBezTo>
                  <a:pt x="1545" y="430"/>
                  <a:pt x="1555" y="328"/>
                  <a:pt x="1551" y="234"/>
                </a:cubicBezTo>
                <a:cubicBezTo>
                  <a:pt x="1548" y="148"/>
                  <a:pt x="1535" y="70"/>
                  <a:pt x="1511" y="0"/>
                </a:cubicBezTo>
                <a:cubicBezTo>
                  <a:pt x="1512" y="0"/>
                  <a:pt x="1512" y="0"/>
                  <a:pt x="1512" y="0"/>
                </a:cubicBezTo>
                <a:cubicBezTo>
                  <a:pt x="1536" y="69"/>
                  <a:pt x="1549" y="148"/>
                  <a:pt x="1552" y="233"/>
                </a:cubicBezTo>
                <a:cubicBezTo>
                  <a:pt x="1556" y="328"/>
                  <a:pt x="1546" y="430"/>
                  <a:pt x="1524" y="537"/>
                </a:cubicBezTo>
                <a:cubicBezTo>
                  <a:pt x="1475" y="775"/>
                  <a:pt x="1366" y="1028"/>
                  <a:pt x="1210" y="1267"/>
                </a:cubicBezTo>
                <a:cubicBezTo>
                  <a:pt x="1048" y="1514"/>
                  <a:pt x="845" y="1734"/>
                  <a:pt x="621" y="1904"/>
                </a:cubicBezTo>
                <a:cubicBezTo>
                  <a:pt x="516" y="1984"/>
                  <a:pt x="407" y="2051"/>
                  <a:pt x="300" y="2104"/>
                </a:cubicBezTo>
                <a:cubicBezTo>
                  <a:pt x="198" y="2154"/>
                  <a:pt x="98" y="2192"/>
                  <a:pt x="0" y="2217"/>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3" name="Freeform 48"/>
          <p:cNvSpPr/>
          <p:nvPr/>
        </p:nvSpPr>
        <p:spPr bwMode="auto">
          <a:xfrm>
            <a:off x="4510088" y="314325"/>
            <a:ext cx="2089150" cy="4667251"/>
          </a:xfrm>
          <a:custGeom>
            <a:avLst/>
            <a:gdLst>
              <a:gd name="T0" fmla="*/ 0 w 813"/>
              <a:gd name="T1" fmla="*/ 1816 h 1816"/>
              <a:gd name="T2" fmla="*/ 0 w 813"/>
              <a:gd name="T3" fmla="*/ 1815 h 1816"/>
              <a:gd name="T4" fmla="*/ 345 w 813"/>
              <a:gd name="T5" fmla="*/ 1532 h 1816"/>
              <a:gd name="T6" fmla="*/ 651 w 813"/>
              <a:gd name="T7" fmla="*/ 1043 h 1816"/>
              <a:gd name="T8" fmla="*/ 800 w 813"/>
              <a:gd name="T9" fmla="*/ 456 h 1816"/>
              <a:gd name="T10" fmla="*/ 730 w 813"/>
              <a:gd name="T11" fmla="*/ 0 h 1816"/>
              <a:gd name="T12" fmla="*/ 730 w 813"/>
              <a:gd name="T13" fmla="*/ 0 h 1816"/>
              <a:gd name="T14" fmla="*/ 801 w 813"/>
              <a:gd name="T15" fmla="*/ 456 h 1816"/>
              <a:gd name="T16" fmla="*/ 652 w 813"/>
              <a:gd name="T17" fmla="*/ 1043 h 1816"/>
              <a:gd name="T18" fmla="*/ 513 w 813"/>
              <a:gd name="T19" fmla="*/ 1307 h 1816"/>
              <a:gd name="T20" fmla="*/ 346 w 813"/>
              <a:gd name="T21" fmla="*/ 1533 h 1816"/>
              <a:gd name="T22" fmla="*/ 176 w 813"/>
              <a:gd name="T23" fmla="*/ 1697 h 1816"/>
              <a:gd name="T24" fmla="*/ 0 w 813"/>
              <a:gd name="T25" fmla="*/ 1816 h 18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3" h="1816">
                <a:moveTo>
                  <a:pt x="0" y="1816"/>
                </a:moveTo>
                <a:cubicBezTo>
                  <a:pt x="0" y="1815"/>
                  <a:pt x="0" y="1815"/>
                  <a:pt x="0" y="1815"/>
                </a:cubicBezTo>
                <a:cubicBezTo>
                  <a:pt x="122" y="1749"/>
                  <a:pt x="238" y="1654"/>
                  <a:pt x="345" y="1532"/>
                </a:cubicBezTo>
                <a:cubicBezTo>
                  <a:pt x="467" y="1394"/>
                  <a:pt x="572" y="1225"/>
                  <a:pt x="651" y="1043"/>
                </a:cubicBezTo>
                <a:cubicBezTo>
                  <a:pt x="735" y="849"/>
                  <a:pt x="787" y="646"/>
                  <a:pt x="800" y="456"/>
                </a:cubicBezTo>
                <a:cubicBezTo>
                  <a:pt x="812" y="274"/>
                  <a:pt x="788" y="116"/>
                  <a:pt x="730" y="0"/>
                </a:cubicBezTo>
                <a:cubicBezTo>
                  <a:pt x="730" y="0"/>
                  <a:pt x="730" y="0"/>
                  <a:pt x="730" y="0"/>
                </a:cubicBezTo>
                <a:cubicBezTo>
                  <a:pt x="789" y="116"/>
                  <a:pt x="813" y="274"/>
                  <a:pt x="801" y="456"/>
                </a:cubicBezTo>
                <a:cubicBezTo>
                  <a:pt x="788" y="646"/>
                  <a:pt x="736" y="849"/>
                  <a:pt x="652" y="1043"/>
                </a:cubicBezTo>
                <a:cubicBezTo>
                  <a:pt x="612" y="1135"/>
                  <a:pt x="566" y="1224"/>
                  <a:pt x="513" y="1307"/>
                </a:cubicBezTo>
                <a:cubicBezTo>
                  <a:pt x="462" y="1389"/>
                  <a:pt x="406" y="1464"/>
                  <a:pt x="346" y="1533"/>
                </a:cubicBezTo>
                <a:cubicBezTo>
                  <a:pt x="292" y="1594"/>
                  <a:pt x="235" y="1649"/>
                  <a:pt x="176" y="1697"/>
                </a:cubicBezTo>
                <a:cubicBezTo>
                  <a:pt x="119" y="1744"/>
                  <a:pt x="60" y="1784"/>
                  <a:pt x="0" y="18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4" name="Freeform 49"/>
          <p:cNvSpPr/>
          <p:nvPr/>
        </p:nvSpPr>
        <p:spPr bwMode="auto">
          <a:xfrm>
            <a:off x="5141913" y="314325"/>
            <a:ext cx="1485900" cy="3271838"/>
          </a:xfrm>
          <a:custGeom>
            <a:avLst/>
            <a:gdLst>
              <a:gd name="T0" fmla="*/ 0 w 578"/>
              <a:gd name="T1" fmla="*/ 1273 h 1273"/>
              <a:gd name="T2" fmla="*/ 0 w 578"/>
              <a:gd name="T3" fmla="*/ 1272 h 1273"/>
              <a:gd name="T4" fmla="*/ 216 w 578"/>
              <a:gd name="T5" fmla="*/ 1134 h 1273"/>
              <a:gd name="T6" fmla="*/ 437 w 578"/>
              <a:gd name="T7" fmla="*/ 825 h 1273"/>
              <a:gd name="T8" fmla="*/ 565 w 578"/>
              <a:gd name="T9" fmla="*/ 379 h 1273"/>
              <a:gd name="T10" fmla="*/ 484 w 578"/>
              <a:gd name="T11" fmla="*/ 0 h 1273"/>
              <a:gd name="T12" fmla="*/ 484 w 578"/>
              <a:gd name="T13" fmla="*/ 0 h 1273"/>
              <a:gd name="T14" fmla="*/ 566 w 578"/>
              <a:gd name="T15" fmla="*/ 379 h 1273"/>
              <a:gd name="T16" fmla="*/ 438 w 578"/>
              <a:gd name="T17" fmla="*/ 825 h 1273"/>
              <a:gd name="T18" fmla="*/ 217 w 578"/>
              <a:gd name="T19" fmla="*/ 1134 h 1273"/>
              <a:gd name="T20" fmla="*/ 0 w 578"/>
              <a:gd name="T21" fmla="*/ 1273 h 1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8" h="1273">
                <a:moveTo>
                  <a:pt x="0" y="1273"/>
                </a:moveTo>
                <a:cubicBezTo>
                  <a:pt x="0" y="1272"/>
                  <a:pt x="0" y="1272"/>
                  <a:pt x="0" y="1272"/>
                </a:cubicBezTo>
                <a:cubicBezTo>
                  <a:pt x="71" y="1249"/>
                  <a:pt x="146" y="1201"/>
                  <a:pt x="216" y="1134"/>
                </a:cubicBezTo>
                <a:cubicBezTo>
                  <a:pt x="301" y="1053"/>
                  <a:pt x="377" y="946"/>
                  <a:pt x="437" y="825"/>
                </a:cubicBezTo>
                <a:cubicBezTo>
                  <a:pt x="509" y="680"/>
                  <a:pt x="553" y="525"/>
                  <a:pt x="565" y="379"/>
                </a:cubicBezTo>
                <a:cubicBezTo>
                  <a:pt x="577" y="219"/>
                  <a:pt x="548" y="85"/>
                  <a:pt x="484" y="0"/>
                </a:cubicBezTo>
                <a:cubicBezTo>
                  <a:pt x="484" y="0"/>
                  <a:pt x="484" y="0"/>
                  <a:pt x="484" y="0"/>
                </a:cubicBezTo>
                <a:cubicBezTo>
                  <a:pt x="549" y="84"/>
                  <a:pt x="578" y="219"/>
                  <a:pt x="566" y="379"/>
                </a:cubicBezTo>
                <a:cubicBezTo>
                  <a:pt x="554" y="526"/>
                  <a:pt x="510" y="680"/>
                  <a:pt x="438" y="825"/>
                </a:cubicBezTo>
                <a:cubicBezTo>
                  <a:pt x="378" y="947"/>
                  <a:pt x="301" y="1054"/>
                  <a:pt x="217" y="1134"/>
                </a:cubicBezTo>
                <a:cubicBezTo>
                  <a:pt x="146" y="1202"/>
                  <a:pt x="71" y="1250"/>
                  <a:pt x="0" y="127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5" name="Freeform 52"/>
          <p:cNvSpPr/>
          <p:nvPr/>
        </p:nvSpPr>
        <p:spPr bwMode="auto">
          <a:xfrm>
            <a:off x="4495800" y="-134938"/>
            <a:ext cx="1890713" cy="1108075"/>
          </a:xfrm>
          <a:custGeom>
            <a:avLst/>
            <a:gdLst>
              <a:gd name="T0" fmla="*/ 1 w 735"/>
              <a:gd name="T1" fmla="*/ 431 h 431"/>
              <a:gd name="T2" fmla="*/ 0 w 735"/>
              <a:gd name="T3" fmla="*/ 430 h 431"/>
              <a:gd name="T4" fmla="*/ 97 w 735"/>
              <a:gd name="T5" fmla="*/ 260 h 431"/>
              <a:gd name="T6" fmla="*/ 269 w 735"/>
              <a:gd name="T7" fmla="*/ 85 h 431"/>
              <a:gd name="T8" fmla="*/ 507 w 735"/>
              <a:gd name="T9" fmla="*/ 8 h 431"/>
              <a:gd name="T10" fmla="*/ 735 w 735"/>
              <a:gd name="T11" fmla="*/ 175 h 431"/>
              <a:gd name="T12" fmla="*/ 734 w 735"/>
              <a:gd name="T13" fmla="*/ 175 h 431"/>
              <a:gd name="T14" fmla="*/ 507 w 735"/>
              <a:gd name="T15" fmla="*/ 9 h 431"/>
              <a:gd name="T16" fmla="*/ 269 w 735"/>
              <a:gd name="T17" fmla="*/ 85 h 431"/>
              <a:gd name="T18" fmla="*/ 98 w 735"/>
              <a:gd name="T19" fmla="*/ 261 h 431"/>
              <a:gd name="T20" fmla="*/ 1 w 735"/>
              <a:gd name="T21" fmla="*/ 431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5" h="431">
                <a:moveTo>
                  <a:pt x="1" y="431"/>
                </a:moveTo>
                <a:cubicBezTo>
                  <a:pt x="0" y="430"/>
                  <a:pt x="0" y="430"/>
                  <a:pt x="0" y="430"/>
                </a:cubicBezTo>
                <a:cubicBezTo>
                  <a:pt x="27" y="370"/>
                  <a:pt x="60" y="313"/>
                  <a:pt x="97" y="260"/>
                </a:cubicBezTo>
                <a:cubicBezTo>
                  <a:pt x="149" y="188"/>
                  <a:pt x="207" y="129"/>
                  <a:pt x="269" y="85"/>
                </a:cubicBezTo>
                <a:cubicBezTo>
                  <a:pt x="325" y="45"/>
                  <a:pt x="411" y="0"/>
                  <a:pt x="507" y="8"/>
                </a:cubicBezTo>
                <a:cubicBezTo>
                  <a:pt x="596" y="15"/>
                  <a:pt x="684" y="79"/>
                  <a:pt x="735" y="175"/>
                </a:cubicBezTo>
                <a:cubicBezTo>
                  <a:pt x="734" y="175"/>
                  <a:pt x="734" y="175"/>
                  <a:pt x="734" y="175"/>
                </a:cubicBezTo>
                <a:cubicBezTo>
                  <a:pt x="683" y="80"/>
                  <a:pt x="596" y="16"/>
                  <a:pt x="507" y="9"/>
                </a:cubicBezTo>
                <a:cubicBezTo>
                  <a:pt x="412" y="1"/>
                  <a:pt x="325" y="46"/>
                  <a:pt x="269" y="85"/>
                </a:cubicBezTo>
                <a:cubicBezTo>
                  <a:pt x="207" y="129"/>
                  <a:pt x="150" y="188"/>
                  <a:pt x="98" y="261"/>
                </a:cubicBezTo>
                <a:cubicBezTo>
                  <a:pt x="61" y="313"/>
                  <a:pt x="28" y="370"/>
                  <a:pt x="1" y="43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6" name="Freeform 53"/>
          <p:cNvSpPr/>
          <p:nvPr/>
        </p:nvSpPr>
        <p:spPr bwMode="auto">
          <a:xfrm>
            <a:off x="5403850" y="314325"/>
            <a:ext cx="1200150" cy="3603626"/>
          </a:xfrm>
          <a:custGeom>
            <a:avLst/>
            <a:gdLst>
              <a:gd name="T0" fmla="*/ 1 w 467"/>
              <a:gd name="T1" fmla="*/ 1402 h 1402"/>
              <a:gd name="T2" fmla="*/ 0 w 467"/>
              <a:gd name="T3" fmla="*/ 1401 h 1402"/>
              <a:gd name="T4" fmla="*/ 218 w 467"/>
              <a:gd name="T5" fmla="*/ 1146 h 1402"/>
              <a:gd name="T6" fmla="*/ 397 w 467"/>
              <a:gd name="T7" fmla="*/ 766 h 1402"/>
              <a:gd name="T8" fmla="*/ 465 w 467"/>
              <a:gd name="T9" fmla="*/ 335 h 1402"/>
              <a:gd name="T10" fmla="*/ 382 w 467"/>
              <a:gd name="T11" fmla="*/ 0 h 1402"/>
              <a:gd name="T12" fmla="*/ 382 w 467"/>
              <a:gd name="T13" fmla="*/ 0 h 1402"/>
              <a:gd name="T14" fmla="*/ 466 w 467"/>
              <a:gd name="T15" fmla="*/ 335 h 1402"/>
              <a:gd name="T16" fmla="*/ 449 w 467"/>
              <a:gd name="T17" fmla="*/ 550 h 1402"/>
              <a:gd name="T18" fmla="*/ 397 w 467"/>
              <a:gd name="T19" fmla="*/ 766 h 1402"/>
              <a:gd name="T20" fmla="*/ 219 w 467"/>
              <a:gd name="T21" fmla="*/ 1146 h 1402"/>
              <a:gd name="T22" fmla="*/ 1 w 467"/>
              <a:gd name="T23" fmla="*/ 1402 h 1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67" h="1402">
                <a:moveTo>
                  <a:pt x="1" y="1402"/>
                </a:moveTo>
                <a:cubicBezTo>
                  <a:pt x="0" y="1401"/>
                  <a:pt x="0" y="1401"/>
                  <a:pt x="0" y="1401"/>
                </a:cubicBezTo>
                <a:cubicBezTo>
                  <a:pt x="80" y="1333"/>
                  <a:pt x="153" y="1247"/>
                  <a:pt x="218" y="1146"/>
                </a:cubicBezTo>
                <a:cubicBezTo>
                  <a:pt x="294" y="1030"/>
                  <a:pt x="354" y="902"/>
                  <a:pt x="397" y="766"/>
                </a:cubicBezTo>
                <a:cubicBezTo>
                  <a:pt x="443" y="619"/>
                  <a:pt x="467" y="470"/>
                  <a:pt x="465" y="335"/>
                </a:cubicBezTo>
                <a:cubicBezTo>
                  <a:pt x="463" y="198"/>
                  <a:pt x="434" y="83"/>
                  <a:pt x="382" y="0"/>
                </a:cubicBezTo>
                <a:cubicBezTo>
                  <a:pt x="382" y="0"/>
                  <a:pt x="382" y="0"/>
                  <a:pt x="382" y="0"/>
                </a:cubicBezTo>
                <a:cubicBezTo>
                  <a:pt x="435" y="82"/>
                  <a:pt x="463" y="198"/>
                  <a:pt x="466" y="335"/>
                </a:cubicBezTo>
                <a:cubicBezTo>
                  <a:pt x="467" y="404"/>
                  <a:pt x="461" y="477"/>
                  <a:pt x="449" y="550"/>
                </a:cubicBezTo>
                <a:cubicBezTo>
                  <a:pt x="438" y="621"/>
                  <a:pt x="420" y="694"/>
                  <a:pt x="397" y="766"/>
                </a:cubicBezTo>
                <a:cubicBezTo>
                  <a:pt x="354" y="903"/>
                  <a:pt x="294" y="1030"/>
                  <a:pt x="219" y="1146"/>
                </a:cubicBezTo>
                <a:cubicBezTo>
                  <a:pt x="154" y="1247"/>
                  <a:pt x="80" y="1333"/>
                  <a:pt x="1" y="140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7" name="Freeform 54"/>
          <p:cNvSpPr/>
          <p:nvPr/>
        </p:nvSpPr>
        <p:spPr bwMode="auto">
          <a:xfrm>
            <a:off x="5116513" y="85725"/>
            <a:ext cx="1312863" cy="228600"/>
          </a:xfrm>
          <a:custGeom>
            <a:avLst/>
            <a:gdLst>
              <a:gd name="T0" fmla="*/ 1 w 511"/>
              <a:gd name="T1" fmla="*/ 70 h 89"/>
              <a:gd name="T2" fmla="*/ 0 w 511"/>
              <a:gd name="T3" fmla="*/ 70 h 89"/>
              <a:gd name="T4" fmla="*/ 35 w 511"/>
              <a:gd name="T5" fmla="*/ 62 h 89"/>
              <a:gd name="T6" fmla="*/ 364 w 511"/>
              <a:gd name="T7" fmla="*/ 7 h 89"/>
              <a:gd name="T8" fmla="*/ 489 w 511"/>
              <a:gd name="T9" fmla="*/ 14 h 89"/>
              <a:gd name="T10" fmla="*/ 507 w 511"/>
              <a:gd name="T11" fmla="*/ 35 h 89"/>
              <a:gd name="T12" fmla="*/ 494 w 511"/>
              <a:gd name="T13" fmla="*/ 89 h 89"/>
              <a:gd name="T14" fmla="*/ 494 w 511"/>
              <a:gd name="T15" fmla="*/ 89 h 89"/>
              <a:gd name="T16" fmla="*/ 506 w 511"/>
              <a:gd name="T17" fmla="*/ 35 h 89"/>
              <a:gd name="T18" fmla="*/ 488 w 511"/>
              <a:gd name="T19" fmla="*/ 15 h 89"/>
              <a:gd name="T20" fmla="*/ 364 w 511"/>
              <a:gd name="T21" fmla="*/ 8 h 89"/>
              <a:gd name="T22" fmla="*/ 35 w 511"/>
              <a:gd name="T23" fmla="*/ 63 h 89"/>
              <a:gd name="T24" fmla="*/ 1 w 511"/>
              <a:gd name="T25" fmla="*/ 7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1" h="89">
                <a:moveTo>
                  <a:pt x="1" y="70"/>
                </a:moveTo>
                <a:cubicBezTo>
                  <a:pt x="0" y="70"/>
                  <a:pt x="0" y="70"/>
                  <a:pt x="0" y="70"/>
                </a:cubicBezTo>
                <a:cubicBezTo>
                  <a:pt x="12" y="67"/>
                  <a:pt x="23" y="65"/>
                  <a:pt x="35" y="62"/>
                </a:cubicBezTo>
                <a:cubicBezTo>
                  <a:pt x="150" y="38"/>
                  <a:pt x="259" y="16"/>
                  <a:pt x="364" y="7"/>
                </a:cubicBezTo>
                <a:cubicBezTo>
                  <a:pt x="408" y="3"/>
                  <a:pt x="457" y="0"/>
                  <a:pt x="489" y="14"/>
                </a:cubicBezTo>
                <a:cubicBezTo>
                  <a:pt x="498" y="18"/>
                  <a:pt x="504" y="25"/>
                  <a:pt x="507" y="35"/>
                </a:cubicBezTo>
                <a:cubicBezTo>
                  <a:pt x="511" y="51"/>
                  <a:pt x="507" y="71"/>
                  <a:pt x="494" y="89"/>
                </a:cubicBezTo>
                <a:cubicBezTo>
                  <a:pt x="494" y="89"/>
                  <a:pt x="494" y="89"/>
                  <a:pt x="494" y="89"/>
                </a:cubicBezTo>
                <a:cubicBezTo>
                  <a:pt x="506" y="70"/>
                  <a:pt x="510" y="51"/>
                  <a:pt x="506" y="35"/>
                </a:cubicBezTo>
                <a:cubicBezTo>
                  <a:pt x="503" y="26"/>
                  <a:pt x="497" y="19"/>
                  <a:pt x="488" y="15"/>
                </a:cubicBezTo>
                <a:cubicBezTo>
                  <a:pt x="457" y="1"/>
                  <a:pt x="408" y="4"/>
                  <a:pt x="364" y="8"/>
                </a:cubicBezTo>
                <a:cubicBezTo>
                  <a:pt x="259" y="17"/>
                  <a:pt x="150" y="39"/>
                  <a:pt x="35" y="63"/>
                </a:cubicBezTo>
                <a:cubicBezTo>
                  <a:pt x="24" y="66"/>
                  <a:pt x="12" y="68"/>
                  <a:pt x="1" y="7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8" name="Freeform 55"/>
          <p:cNvSpPr/>
          <p:nvPr/>
        </p:nvSpPr>
        <p:spPr bwMode="auto">
          <a:xfrm>
            <a:off x="3079750" y="314325"/>
            <a:ext cx="3306763" cy="2249488"/>
          </a:xfrm>
          <a:custGeom>
            <a:avLst/>
            <a:gdLst>
              <a:gd name="T0" fmla="*/ 0 w 1286"/>
              <a:gd name="T1" fmla="*/ 875 h 875"/>
              <a:gd name="T2" fmla="*/ 0 w 1286"/>
              <a:gd name="T3" fmla="*/ 875 h 875"/>
              <a:gd name="T4" fmla="*/ 491 w 1286"/>
              <a:gd name="T5" fmla="*/ 640 h 875"/>
              <a:gd name="T6" fmla="*/ 713 w 1286"/>
              <a:gd name="T7" fmla="*/ 515 h 875"/>
              <a:gd name="T8" fmla="*/ 813 w 1286"/>
              <a:gd name="T9" fmla="*/ 452 h 875"/>
              <a:gd name="T10" fmla="*/ 842 w 1286"/>
              <a:gd name="T11" fmla="*/ 434 h 875"/>
              <a:gd name="T12" fmla="*/ 904 w 1286"/>
              <a:gd name="T13" fmla="*/ 391 h 875"/>
              <a:gd name="T14" fmla="*/ 999 w 1286"/>
              <a:gd name="T15" fmla="*/ 316 h 875"/>
              <a:gd name="T16" fmla="*/ 1058 w 1286"/>
              <a:gd name="T17" fmla="*/ 274 h 875"/>
              <a:gd name="T18" fmla="*/ 1173 w 1286"/>
              <a:gd name="T19" fmla="*/ 168 h 875"/>
              <a:gd name="T20" fmla="*/ 1286 w 1286"/>
              <a:gd name="T21" fmla="*/ 0 h 875"/>
              <a:gd name="T22" fmla="*/ 1286 w 1286"/>
              <a:gd name="T23" fmla="*/ 0 h 875"/>
              <a:gd name="T24" fmla="*/ 1173 w 1286"/>
              <a:gd name="T25" fmla="*/ 169 h 875"/>
              <a:gd name="T26" fmla="*/ 1059 w 1286"/>
              <a:gd name="T27" fmla="*/ 274 h 875"/>
              <a:gd name="T28" fmla="*/ 999 w 1286"/>
              <a:gd name="T29" fmla="*/ 317 h 875"/>
              <a:gd name="T30" fmla="*/ 904 w 1286"/>
              <a:gd name="T31" fmla="*/ 391 h 875"/>
              <a:gd name="T32" fmla="*/ 843 w 1286"/>
              <a:gd name="T33" fmla="*/ 435 h 875"/>
              <a:gd name="T34" fmla="*/ 813 w 1286"/>
              <a:gd name="T35" fmla="*/ 453 h 875"/>
              <a:gd name="T36" fmla="*/ 713 w 1286"/>
              <a:gd name="T37" fmla="*/ 515 h 875"/>
              <a:gd name="T38" fmla="*/ 491 w 1286"/>
              <a:gd name="T39" fmla="*/ 641 h 875"/>
              <a:gd name="T40" fmla="*/ 0 w 1286"/>
              <a:gd name="T41" fmla="*/ 875 h 875"/>
              <a:gd name="connsiteX0" fmla="*/ 0 w 10000"/>
              <a:gd name="connsiteY0" fmla="*/ 10000 h 10000"/>
              <a:gd name="connsiteX1" fmla="*/ 0 w 10000"/>
              <a:gd name="connsiteY1" fmla="*/ 10000 h 10000"/>
              <a:gd name="connsiteX2" fmla="*/ 3818 w 10000"/>
              <a:gd name="connsiteY2" fmla="*/ 7314 h 10000"/>
              <a:gd name="connsiteX3" fmla="*/ 5544 w 10000"/>
              <a:gd name="connsiteY3" fmla="*/ 5886 h 10000"/>
              <a:gd name="connsiteX4" fmla="*/ 6322 w 10000"/>
              <a:gd name="connsiteY4" fmla="*/ 5166 h 10000"/>
              <a:gd name="connsiteX5" fmla="*/ 6547 w 10000"/>
              <a:gd name="connsiteY5" fmla="*/ 4960 h 10000"/>
              <a:gd name="connsiteX6" fmla="*/ 7030 w 10000"/>
              <a:gd name="connsiteY6" fmla="*/ 4469 h 10000"/>
              <a:gd name="connsiteX7" fmla="*/ 7768 w 10000"/>
              <a:gd name="connsiteY7" fmla="*/ 3611 h 10000"/>
              <a:gd name="connsiteX8" fmla="*/ 8227 w 10000"/>
              <a:gd name="connsiteY8" fmla="*/ 3131 h 10000"/>
              <a:gd name="connsiteX9" fmla="*/ 9121 w 10000"/>
              <a:gd name="connsiteY9" fmla="*/ 1920 h 10000"/>
              <a:gd name="connsiteX10" fmla="*/ 10000 w 10000"/>
              <a:gd name="connsiteY10" fmla="*/ 0 h 10000"/>
              <a:gd name="connsiteX11" fmla="*/ 10000 w 10000"/>
              <a:gd name="connsiteY11" fmla="*/ 0 h 10000"/>
              <a:gd name="connsiteX12" fmla="*/ 9121 w 10000"/>
              <a:gd name="connsiteY12" fmla="*/ 1931 h 10000"/>
              <a:gd name="connsiteX13" fmla="*/ 8235 w 10000"/>
              <a:gd name="connsiteY13" fmla="*/ 3131 h 10000"/>
              <a:gd name="connsiteX14" fmla="*/ 7030 w 10000"/>
              <a:gd name="connsiteY14" fmla="*/ 4469 h 10000"/>
              <a:gd name="connsiteX15" fmla="*/ 6555 w 10000"/>
              <a:gd name="connsiteY15" fmla="*/ 4971 h 10000"/>
              <a:gd name="connsiteX16" fmla="*/ 6322 w 10000"/>
              <a:gd name="connsiteY16" fmla="*/ 5177 h 10000"/>
              <a:gd name="connsiteX17" fmla="*/ 5544 w 10000"/>
              <a:gd name="connsiteY17" fmla="*/ 5886 h 10000"/>
              <a:gd name="connsiteX18" fmla="*/ 3818 w 10000"/>
              <a:gd name="connsiteY18" fmla="*/ 7326 h 10000"/>
              <a:gd name="connsiteX19" fmla="*/ 0 w 10000"/>
              <a:gd name="connsiteY19" fmla="*/ 10000 h 10000"/>
              <a:gd name="connsiteX0-1" fmla="*/ 0 w 10000"/>
              <a:gd name="connsiteY0-2" fmla="*/ 10000 h 10000"/>
              <a:gd name="connsiteX1-3" fmla="*/ 0 w 10000"/>
              <a:gd name="connsiteY1-4" fmla="*/ 10000 h 10000"/>
              <a:gd name="connsiteX2-5" fmla="*/ 3818 w 10000"/>
              <a:gd name="connsiteY2-6" fmla="*/ 7314 h 10000"/>
              <a:gd name="connsiteX3-7" fmla="*/ 5544 w 10000"/>
              <a:gd name="connsiteY3-8" fmla="*/ 5886 h 10000"/>
              <a:gd name="connsiteX4-9" fmla="*/ 6322 w 10000"/>
              <a:gd name="connsiteY4-10" fmla="*/ 5166 h 10000"/>
              <a:gd name="connsiteX5-11" fmla="*/ 6547 w 10000"/>
              <a:gd name="connsiteY5-12" fmla="*/ 4960 h 10000"/>
              <a:gd name="connsiteX6-13" fmla="*/ 7030 w 10000"/>
              <a:gd name="connsiteY6-14" fmla="*/ 4469 h 10000"/>
              <a:gd name="connsiteX7-15" fmla="*/ 8227 w 10000"/>
              <a:gd name="connsiteY7-16" fmla="*/ 3131 h 10000"/>
              <a:gd name="connsiteX8-17" fmla="*/ 9121 w 10000"/>
              <a:gd name="connsiteY8-18" fmla="*/ 1920 h 10000"/>
              <a:gd name="connsiteX9-19" fmla="*/ 10000 w 10000"/>
              <a:gd name="connsiteY9-20" fmla="*/ 0 h 10000"/>
              <a:gd name="connsiteX10-21" fmla="*/ 10000 w 10000"/>
              <a:gd name="connsiteY10-22" fmla="*/ 0 h 10000"/>
              <a:gd name="connsiteX11-23" fmla="*/ 9121 w 10000"/>
              <a:gd name="connsiteY11-24" fmla="*/ 1931 h 10000"/>
              <a:gd name="connsiteX12-25" fmla="*/ 8235 w 10000"/>
              <a:gd name="connsiteY12-26" fmla="*/ 3131 h 10000"/>
              <a:gd name="connsiteX13-27" fmla="*/ 7030 w 10000"/>
              <a:gd name="connsiteY13-28" fmla="*/ 4469 h 10000"/>
              <a:gd name="connsiteX14-29" fmla="*/ 6555 w 10000"/>
              <a:gd name="connsiteY14-30" fmla="*/ 4971 h 10000"/>
              <a:gd name="connsiteX15-31" fmla="*/ 6322 w 10000"/>
              <a:gd name="connsiteY15-32" fmla="*/ 5177 h 10000"/>
              <a:gd name="connsiteX16-33" fmla="*/ 5544 w 10000"/>
              <a:gd name="connsiteY16-34" fmla="*/ 5886 h 10000"/>
              <a:gd name="connsiteX17-35" fmla="*/ 3818 w 10000"/>
              <a:gd name="connsiteY17-36" fmla="*/ 7326 h 10000"/>
              <a:gd name="connsiteX18-37" fmla="*/ 0 w 10000"/>
              <a:gd name="connsiteY18-38" fmla="*/ 10000 h 10000"/>
              <a:gd name="connsiteX0-39" fmla="*/ 0 w 10000"/>
              <a:gd name="connsiteY0-40" fmla="*/ 10000 h 10000"/>
              <a:gd name="connsiteX1-41" fmla="*/ 0 w 10000"/>
              <a:gd name="connsiteY1-42" fmla="*/ 10000 h 10000"/>
              <a:gd name="connsiteX2-43" fmla="*/ 3818 w 10000"/>
              <a:gd name="connsiteY2-44" fmla="*/ 7314 h 10000"/>
              <a:gd name="connsiteX3-45" fmla="*/ 5544 w 10000"/>
              <a:gd name="connsiteY3-46" fmla="*/ 5886 h 10000"/>
              <a:gd name="connsiteX4-47" fmla="*/ 6322 w 10000"/>
              <a:gd name="connsiteY4-48" fmla="*/ 5166 h 10000"/>
              <a:gd name="connsiteX5-49" fmla="*/ 6547 w 10000"/>
              <a:gd name="connsiteY5-50" fmla="*/ 4960 h 10000"/>
              <a:gd name="connsiteX6-51" fmla="*/ 7030 w 10000"/>
              <a:gd name="connsiteY6-52" fmla="*/ 4469 h 10000"/>
              <a:gd name="connsiteX7-53" fmla="*/ 8227 w 10000"/>
              <a:gd name="connsiteY7-54" fmla="*/ 3131 h 10000"/>
              <a:gd name="connsiteX8-55" fmla="*/ 9121 w 10000"/>
              <a:gd name="connsiteY8-56" fmla="*/ 1920 h 10000"/>
              <a:gd name="connsiteX9-57" fmla="*/ 10000 w 10000"/>
              <a:gd name="connsiteY9-58" fmla="*/ 0 h 10000"/>
              <a:gd name="connsiteX10-59" fmla="*/ 10000 w 10000"/>
              <a:gd name="connsiteY10-60" fmla="*/ 0 h 10000"/>
              <a:gd name="connsiteX11-61" fmla="*/ 9121 w 10000"/>
              <a:gd name="connsiteY11-62" fmla="*/ 1931 h 10000"/>
              <a:gd name="connsiteX12-63" fmla="*/ 8235 w 10000"/>
              <a:gd name="connsiteY12-64" fmla="*/ 3131 h 10000"/>
              <a:gd name="connsiteX13-65" fmla="*/ 7030 w 10000"/>
              <a:gd name="connsiteY13-66" fmla="*/ 4469 h 10000"/>
              <a:gd name="connsiteX14-67" fmla="*/ 6322 w 10000"/>
              <a:gd name="connsiteY14-68" fmla="*/ 5177 h 10000"/>
              <a:gd name="connsiteX15-69" fmla="*/ 5544 w 10000"/>
              <a:gd name="connsiteY15-70" fmla="*/ 5886 h 10000"/>
              <a:gd name="connsiteX16-71" fmla="*/ 3818 w 10000"/>
              <a:gd name="connsiteY16-72" fmla="*/ 7326 h 10000"/>
              <a:gd name="connsiteX17-73" fmla="*/ 0 w 10000"/>
              <a:gd name="connsiteY17-74" fmla="*/ 10000 h 10000"/>
              <a:gd name="connsiteX0-75" fmla="*/ 0 w 10000"/>
              <a:gd name="connsiteY0-76" fmla="*/ 10000 h 10000"/>
              <a:gd name="connsiteX1-77" fmla="*/ 0 w 10000"/>
              <a:gd name="connsiteY1-78" fmla="*/ 10000 h 10000"/>
              <a:gd name="connsiteX2-79" fmla="*/ 3818 w 10000"/>
              <a:gd name="connsiteY2-80" fmla="*/ 7314 h 10000"/>
              <a:gd name="connsiteX3-81" fmla="*/ 5544 w 10000"/>
              <a:gd name="connsiteY3-82" fmla="*/ 5886 h 10000"/>
              <a:gd name="connsiteX4-83" fmla="*/ 6322 w 10000"/>
              <a:gd name="connsiteY4-84" fmla="*/ 5166 h 10000"/>
              <a:gd name="connsiteX5-85" fmla="*/ 7030 w 10000"/>
              <a:gd name="connsiteY5-86" fmla="*/ 4469 h 10000"/>
              <a:gd name="connsiteX6-87" fmla="*/ 8227 w 10000"/>
              <a:gd name="connsiteY6-88" fmla="*/ 3131 h 10000"/>
              <a:gd name="connsiteX7-89" fmla="*/ 9121 w 10000"/>
              <a:gd name="connsiteY7-90" fmla="*/ 1920 h 10000"/>
              <a:gd name="connsiteX8-91" fmla="*/ 10000 w 10000"/>
              <a:gd name="connsiteY8-92" fmla="*/ 0 h 10000"/>
              <a:gd name="connsiteX9-93" fmla="*/ 10000 w 10000"/>
              <a:gd name="connsiteY9-94" fmla="*/ 0 h 10000"/>
              <a:gd name="connsiteX10-95" fmla="*/ 9121 w 10000"/>
              <a:gd name="connsiteY10-96" fmla="*/ 1931 h 10000"/>
              <a:gd name="connsiteX11-97" fmla="*/ 8235 w 10000"/>
              <a:gd name="connsiteY11-98" fmla="*/ 3131 h 10000"/>
              <a:gd name="connsiteX12-99" fmla="*/ 7030 w 10000"/>
              <a:gd name="connsiteY12-100" fmla="*/ 4469 h 10000"/>
              <a:gd name="connsiteX13-101" fmla="*/ 6322 w 10000"/>
              <a:gd name="connsiteY13-102" fmla="*/ 5177 h 10000"/>
              <a:gd name="connsiteX14-103" fmla="*/ 5544 w 10000"/>
              <a:gd name="connsiteY14-104" fmla="*/ 5886 h 10000"/>
              <a:gd name="connsiteX15-105" fmla="*/ 3818 w 10000"/>
              <a:gd name="connsiteY15-106" fmla="*/ 7326 h 10000"/>
              <a:gd name="connsiteX16-107" fmla="*/ 0 w 10000"/>
              <a:gd name="connsiteY16-108" fmla="*/ 10000 h 100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 ang="0">
                <a:pos x="connsiteX11-23" y="connsiteY11-24"/>
              </a:cxn>
              <a:cxn ang="0">
                <a:pos x="connsiteX12-25" y="connsiteY12-26"/>
              </a:cxn>
              <a:cxn ang="0">
                <a:pos x="connsiteX13-27" y="connsiteY13-28"/>
              </a:cxn>
              <a:cxn ang="0">
                <a:pos x="connsiteX14-29" y="connsiteY14-30"/>
              </a:cxn>
              <a:cxn ang="0">
                <a:pos x="connsiteX15-31" y="connsiteY15-32"/>
              </a:cxn>
              <a:cxn ang="0">
                <a:pos x="connsiteX16-33" y="connsiteY16-34"/>
              </a:cxn>
            </a:cxnLst>
            <a:rect l="l" t="t" r="r" b="b"/>
            <a:pathLst>
              <a:path w="10000" h="10000">
                <a:moveTo>
                  <a:pt x="0" y="10000"/>
                </a:moveTo>
                <a:lnTo>
                  <a:pt x="0" y="10000"/>
                </a:lnTo>
                <a:cubicBezTo>
                  <a:pt x="1337" y="9166"/>
                  <a:pt x="2621" y="8263"/>
                  <a:pt x="3818" y="7314"/>
                </a:cubicBezTo>
                <a:cubicBezTo>
                  <a:pt x="4417" y="6846"/>
                  <a:pt x="5000" y="6366"/>
                  <a:pt x="5544" y="5886"/>
                </a:cubicBezTo>
                <a:cubicBezTo>
                  <a:pt x="5801" y="5657"/>
                  <a:pt x="6074" y="5402"/>
                  <a:pt x="6322" y="5166"/>
                </a:cubicBezTo>
                <a:cubicBezTo>
                  <a:pt x="6570" y="4930"/>
                  <a:pt x="6713" y="4808"/>
                  <a:pt x="7030" y="4469"/>
                </a:cubicBezTo>
                <a:cubicBezTo>
                  <a:pt x="7347" y="4130"/>
                  <a:pt x="7879" y="3556"/>
                  <a:pt x="8227" y="3131"/>
                </a:cubicBezTo>
                <a:cubicBezTo>
                  <a:pt x="8576" y="2706"/>
                  <a:pt x="8872" y="2309"/>
                  <a:pt x="9121" y="1920"/>
                </a:cubicBezTo>
                <a:cubicBezTo>
                  <a:pt x="9580" y="1211"/>
                  <a:pt x="9876" y="560"/>
                  <a:pt x="10000" y="0"/>
                </a:cubicBezTo>
                <a:lnTo>
                  <a:pt x="10000" y="0"/>
                </a:lnTo>
                <a:cubicBezTo>
                  <a:pt x="9883" y="560"/>
                  <a:pt x="9588" y="1211"/>
                  <a:pt x="9121" y="1931"/>
                </a:cubicBezTo>
                <a:cubicBezTo>
                  <a:pt x="8872" y="2320"/>
                  <a:pt x="8577" y="2720"/>
                  <a:pt x="8235" y="3131"/>
                </a:cubicBezTo>
                <a:cubicBezTo>
                  <a:pt x="7887" y="3554"/>
                  <a:pt x="7310" y="4162"/>
                  <a:pt x="7030" y="4469"/>
                </a:cubicBezTo>
                <a:cubicBezTo>
                  <a:pt x="6711" y="4810"/>
                  <a:pt x="6570" y="4941"/>
                  <a:pt x="6322" y="5177"/>
                </a:cubicBezTo>
                <a:cubicBezTo>
                  <a:pt x="6065" y="5417"/>
                  <a:pt x="5801" y="5657"/>
                  <a:pt x="5544" y="5886"/>
                </a:cubicBezTo>
                <a:cubicBezTo>
                  <a:pt x="5000" y="6366"/>
                  <a:pt x="4425" y="6857"/>
                  <a:pt x="3818" y="7326"/>
                </a:cubicBezTo>
                <a:cubicBezTo>
                  <a:pt x="2621" y="8263"/>
                  <a:pt x="1337" y="9166"/>
                  <a:pt x="0" y="1000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49" name="Freeform 56"/>
          <p:cNvSpPr/>
          <p:nvPr/>
        </p:nvSpPr>
        <p:spPr bwMode="auto">
          <a:xfrm>
            <a:off x="4378325" y="314325"/>
            <a:ext cx="2008188" cy="1436688"/>
          </a:xfrm>
          <a:custGeom>
            <a:avLst/>
            <a:gdLst>
              <a:gd name="T0" fmla="*/ 0 w 781"/>
              <a:gd name="T1" fmla="*/ 559 h 559"/>
              <a:gd name="T2" fmla="*/ 0 w 781"/>
              <a:gd name="T3" fmla="*/ 558 h 559"/>
              <a:gd name="T4" fmla="*/ 163 w 781"/>
              <a:gd name="T5" fmla="*/ 446 h 559"/>
              <a:gd name="T6" fmla="*/ 273 w 781"/>
              <a:gd name="T7" fmla="*/ 369 h 559"/>
              <a:gd name="T8" fmla="*/ 511 w 781"/>
              <a:gd name="T9" fmla="*/ 205 h 559"/>
              <a:gd name="T10" fmla="*/ 685 w 781"/>
              <a:gd name="T11" fmla="*/ 79 h 559"/>
              <a:gd name="T12" fmla="*/ 781 w 781"/>
              <a:gd name="T13" fmla="*/ 0 h 559"/>
              <a:gd name="T14" fmla="*/ 781 w 781"/>
              <a:gd name="T15" fmla="*/ 0 h 559"/>
              <a:gd name="T16" fmla="*/ 685 w 781"/>
              <a:gd name="T17" fmla="*/ 80 h 559"/>
              <a:gd name="T18" fmla="*/ 511 w 781"/>
              <a:gd name="T19" fmla="*/ 205 h 559"/>
              <a:gd name="T20" fmla="*/ 274 w 781"/>
              <a:gd name="T21" fmla="*/ 370 h 559"/>
              <a:gd name="T22" fmla="*/ 163 w 781"/>
              <a:gd name="T23" fmla="*/ 446 h 559"/>
              <a:gd name="T24" fmla="*/ 0 w 781"/>
              <a:gd name="T25" fmla="*/ 559 h 5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1" h="559">
                <a:moveTo>
                  <a:pt x="0" y="559"/>
                </a:moveTo>
                <a:cubicBezTo>
                  <a:pt x="0" y="558"/>
                  <a:pt x="0" y="558"/>
                  <a:pt x="0" y="558"/>
                </a:cubicBezTo>
                <a:cubicBezTo>
                  <a:pt x="55" y="520"/>
                  <a:pt x="110" y="482"/>
                  <a:pt x="163" y="446"/>
                </a:cubicBezTo>
                <a:cubicBezTo>
                  <a:pt x="199" y="420"/>
                  <a:pt x="237" y="395"/>
                  <a:pt x="273" y="369"/>
                </a:cubicBezTo>
                <a:cubicBezTo>
                  <a:pt x="347" y="319"/>
                  <a:pt x="433" y="260"/>
                  <a:pt x="511" y="205"/>
                </a:cubicBezTo>
                <a:cubicBezTo>
                  <a:pt x="582" y="155"/>
                  <a:pt x="639" y="114"/>
                  <a:pt x="685" y="79"/>
                </a:cubicBezTo>
                <a:cubicBezTo>
                  <a:pt x="720" y="52"/>
                  <a:pt x="757" y="24"/>
                  <a:pt x="781" y="0"/>
                </a:cubicBezTo>
                <a:cubicBezTo>
                  <a:pt x="781" y="0"/>
                  <a:pt x="781" y="0"/>
                  <a:pt x="781" y="0"/>
                </a:cubicBezTo>
                <a:cubicBezTo>
                  <a:pt x="757" y="24"/>
                  <a:pt x="721" y="53"/>
                  <a:pt x="685" y="80"/>
                </a:cubicBezTo>
                <a:cubicBezTo>
                  <a:pt x="639" y="114"/>
                  <a:pt x="582" y="155"/>
                  <a:pt x="511" y="205"/>
                </a:cubicBezTo>
                <a:cubicBezTo>
                  <a:pt x="433" y="260"/>
                  <a:pt x="347" y="319"/>
                  <a:pt x="274" y="370"/>
                </a:cubicBezTo>
                <a:cubicBezTo>
                  <a:pt x="237" y="395"/>
                  <a:pt x="200" y="421"/>
                  <a:pt x="163" y="446"/>
                </a:cubicBezTo>
                <a:cubicBezTo>
                  <a:pt x="110" y="483"/>
                  <a:pt x="55" y="521"/>
                  <a:pt x="0" y="559"/>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0" name="Freeform 57"/>
          <p:cNvSpPr/>
          <p:nvPr/>
        </p:nvSpPr>
        <p:spPr bwMode="auto">
          <a:xfrm>
            <a:off x="5233988" y="101600"/>
            <a:ext cx="1152525" cy="415925"/>
          </a:xfrm>
          <a:custGeom>
            <a:avLst/>
            <a:gdLst>
              <a:gd name="T0" fmla="*/ 0 w 448"/>
              <a:gd name="T1" fmla="*/ 162 h 162"/>
              <a:gd name="T2" fmla="*/ 0 w 448"/>
              <a:gd name="T3" fmla="*/ 162 h 162"/>
              <a:gd name="T4" fmla="*/ 111 w 448"/>
              <a:gd name="T5" fmla="*/ 70 h 162"/>
              <a:gd name="T6" fmla="*/ 235 w 448"/>
              <a:gd name="T7" fmla="*/ 17 h 162"/>
              <a:gd name="T8" fmla="*/ 341 w 448"/>
              <a:gd name="T9" fmla="*/ 18 h 162"/>
              <a:gd name="T10" fmla="*/ 351 w 448"/>
              <a:gd name="T11" fmla="*/ 21 h 162"/>
              <a:gd name="T12" fmla="*/ 448 w 448"/>
              <a:gd name="T13" fmla="*/ 83 h 162"/>
              <a:gd name="T14" fmla="*/ 448 w 448"/>
              <a:gd name="T15" fmla="*/ 83 h 162"/>
              <a:gd name="T16" fmla="*/ 235 w 448"/>
              <a:gd name="T17" fmla="*/ 18 h 162"/>
              <a:gd name="T18" fmla="*/ 0 w 448"/>
              <a:gd name="T19" fmla="*/ 162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8" h="162">
                <a:moveTo>
                  <a:pt x="0" y="162"/>
                </a:moveTo>
                <a:cubicBezTo>
                  <a:pt x="0" y="162"/>
                  <a:pt x="0" y="162"/>
                  <a:pt x="0" y="162"/>
                </a:cubicBezTo>
                <a:cubicBezTo>
                  <a:pt x="36" y="125"/>
                  <a:pt x="74" y="94"/>
                  <a:pt x="111" y="70"/>
                </a:cubicBezTo>
                <a:cubicBezTo>
                  <a:pt x="153" y="44"/>
                  <a:pt x="194" y="26"/>
                  <a:pt x="235" y="17"/>
                </a:cubicBezTo>
                <a:cubicBezTo>
                  <a:pt x="270" y="9"/>
                  <a:pt x="306" y="10"/>
                  <a:pt x="341" y="18"/>
                </a:cubicBezTo>
                <a:cubicBezTo>
                  <a:pt x="344" y="19"/>
                  <a:pt x="348" y="20"/>
                  <a:pt x="351" y="21"/>
                </a:cubicBezTo>
                <a:cubicBezTo>
                  <a:pt x="390" y="33"/>
                  <a:pt x="423" y="54"/>
                  <a:pt x="448" y="83"/>
                </a:cubicBezTo>
                <a:cubicBezTo>
                  <a:pt x="448" y="83"/>
                  <a:pt x="448" y="83"/>
                  <a:pt x="448" y="83"/>
                </a:cubicBezTo>
                <a:cubicBezTo>
                  <a:pt x="398" y="26"/>
                  <a:pt x="315" y="0"/>
                  <a:pt x="235" y="18"/>
                </a:cubicBezTo>
                <a:cubicBezTo>
                  <a:pt x="158" y="35"/>
                  <a:pt x="76" y="85"/>
                  <a:pt x="0" y="162"/>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1" name="Freeform 61"/>
          <p:cNvSpPr/>
          <p:nvPr/>
        </p:nvSpPr>
        <p:spPr bwMode="auto">
          <a:xfrm>
            <a:off x="6386513" y="314325"/>
            <a:ext cx="230188" cy="925513"/>
          </a:xfrm>
          <a:custGeom>
            <a:avLst/>
            <a:gdLst>
              <a:gd name="T0" fmla="*/ 83 w 90"/>
              <a:gd name="T1" fmla="*/ 360 h 360"/>
              <a:gd name="T2" fmla="*/ 0 w 90"/>
              <a:gd name="T3" fmla="*/ 0 h 360"/>
              <a:gd name="T4" fmla="*/ 0 w 90"/>
              <a:gd name="T5" fmla="*/ 0 h 360"/>
              <a:gd name="T6" fmla="*/ 68 w 90"/>
              <a:gd name="T7" fmla="*/ 160 h 360"/>
              <a:gd name="T8" fmla="*/ 83 w 90"/>
              <a:gd name="T9" fmla="*/ 360 h 360"/>
            </a:gdLst>
            <a:ahLst/>
            <a:cxnLst>
              <a:cxn ang="0">
                <a:pos x="T0" y="T1"/>
              </a:cxn>
              <a:cxn ang="0">
                <a:pos x="T2" y="T3"/>
              </a:cxn>
              <a:cxn ang="0">
                <a:pos x="T4" y="T5"/>
              </a:cxn>
              <a:cxn ang="0">
                <a:pos x="T6" y="T7"/>
              </a:cxn>
              <a:cxn ang="0">
                <a:pos x="T8" y="T9"/>
              </a:cxn>
            </a:cxnLst>
            <a:rect l="0" t="0" r="r" b="b"/>
            <a:pathLst>
              <a:path w="90" h="360">
                <a:moveTo>
                  <a:pt x="83" y="360"/>
                </a:moveTo>
                <a:cubicBezTo>
                  <a:pt x="90" y="210"/>
                  <a:pt x="60" y="82"/>
                  <a:pt x="0" y="0"/>
                </a:cubicBezTo>
                <a:cubicBezTo>
                  <a:pt x="0" y="0"/>
                  <a:pt x="0" y="0"/>
                  <a:pt x="0" y="0"/>
                </a:cubicBezTo>
                <a:cubicBezTo>
                  <a:pt x="31" y="42"/>
                  <a:pt x="54" y="96"/>
                  <a:pt x="68" y="160"/>
                </a:cubicBezTo>
                <a:cubicBezTo>
                  <a:pt x="82" y="220"/>
                  <a:pt x="87" y="288"/>
                  <a:pt x="83" y="360"/>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2" name="Freeform 62"/>
          <p:cNvSpPr/>
          <p:nvPr/>
        </p:nvSpPr>
        <p:spPr bwMode="auto">
          <a:xfrm>
            <a:off x="5815013" y="-52388"/>
            <a:ext cx="800100" cy="1292225"/>
          </a:xfrm>
          <a:custGeom>
            <a:avLst/>
            <a:gdLst>
              <a:gd name="T0" fmla="*/ 305 w 311"/>
              <a:gd name="T1" fmla="*/ 503 h 503"/>
              <a:gd name="T2" fmla="*/ 224 w 311"/>
              <a:gd name="T3" fmla="*/ 125 h 503"/>
              <a:gd name="T4" fmla="*/ 0 w 311"/>
              <a:gd name="T5" fmla="*/ 9 h 503"/>
              <a:gd name="T6" fmla="*/ 0 w 311"/>
              <a:gd name="T7" fmla="*/ 8 h 503"/>
              <a:gd name="T8" fmla="*/ 225 w 311"/>
              <a:gd name="T9" fmla="*/ 124 h 503"/>
              <a:gd name="T10" fmla="*/ 291 w 311"/>
              <a:gd name="T11" fmla="*/ 294 h 503"/>
              <a:gd name="T12" fmla="*/ 305 w 311"/>
              <a:gd name="T13" fmla="*/ 503 h 503"/>
            </a:gdLst>
            <a:ahLst/>
            <a:cxnLst>
              <a:cxn ang="0">
                <a:pos x="T0" y="T1"/>
              </a:cxn>
              <a:cxn ang="0">
                <a:pos x="T2" y="T3"/>
              </a:cxn>
              <a:cxn ang="0">
                <a:pos x="T4" y="T5"/>
              </a:cxn>
              <a:cxn ang="0">
                <a:pos x="T6" y="T7"/>
              </a:cxn>
              <a:cxn ang="0">
                <a:pos x="T8" y="T9"/>
              </a:cxn>
              <a:cxn ang="0">
                <a:pos x="T10" y="T11"/>
              </a:cxn>
              <a:cxn ang="0">
                <a:pos x="T12" y="T13"/>
              </a:cxn>
            </a:cxnLst>
            <a:rect l="0" t="0" r="r" b="b"/>
            <a:pathLst>
              <a:path w="311" h="503">
                <a:moveTo>
                  <a:pt x="305" y="503"/>
                </a:moveTo>
                <a:cubicBezTo>
                  <a:pt x="311" y="346"/>
                  <a:pt x="284" y="215"/>
                  <a:pt x="224" y="125"/>
                </a:cubicBezTo>
                <a:cubicBezTo>
                  <a:pt x="173" y="46"/>
                  <a:pt x="85" y="1"/>
                  <a:pt x="0" y="9"/>
                </a:cubicBezTo>
                <a:cubicBezTo>
                  <a:pt x="0" y="8"/>
                  <a:pt x="0" y="8"/>
                  <a:pt x="0" y="8"/>
                </a:cubicBezTo>
                <a:cubicBezTo>
                  <a:pt x="85" y="0"/>
                  <a:pt x="173" y="46"/>
                  <a:pt x="225" y="124"/>
                </a:cubicBezTo>
                <a:cubicBezTo>
                  <a:pt x="255" y="170"/>
                  <a:pt x="277" y="227"/>
                  <a:pt x="291" y="294"/>
                </a:cubicBezTo>
                <a:cubicBezTo>
                  <a:pt x="304" y="357"/>
                  <a:pt x="309" y="428"/>
                  <a:pt x="305" y="50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3" name="Freeform 63"/>
          <p:cNvSpPr/>
          <p:nvPr/>
        </p:nvSpPr>
        <p:spPr bwMode="auto">
          <a:xfrm>
            <a:off x="5021263" y="-230188"/>
            <a:ext cx="1593850" cy="1470025"/>
          </a:xfrm>
          <a:custGeom>
            <a:avLst/>
            <a:gdLst>
              <a:gd name="T0" fmla="*/ 614 w 620"/>
              <a:gd name="T1" fmla="*/ 572 h 572"/>
              <a:gd name="T2" fmla="*/ 556 w 620"/>
              <a:gd name="T3" fmla="*/ 214 h 572"/>
              <a:gd name="T4" fmla="*/ 385 w 620"/>
              <a:gd name="T5" fmla="*/ 39 h 572"/>
              <a:gd name="T6" fmla="*/ 366 w 620"/>
              <a:gd name="T7" fmla="*/ 33 h 572"/>
              <a:gd name="T8" fmla="*/ 1 w 620"/>
              <a:gd name="T9" fmla="*/ 189 h 572"/>
              <a:gd name="T10" fmla="*/ 0 w 620"/>
              <a:gd name="T11" fmla="*/ 189 h 572"/>
              <a:gd name="T12" fmla="*/ 182 w 620"/>
              <a:gd name="T13" fmla="*/ 55 h 572"/>
              <a:gd name="T14" fmla="*/ 284 w 620"/>
              <a:gd name="T15" fmla="*/ 27 h 572"/>
              <a:gd name="T16" fmla="*/ 386 w 620"/>
              <a:gd name="T17" fmla="*/ 38 h 572"/>
              <a:gd name="T18" fmla="*/ 557 w 620"/>
              <a:gd name="T19" fmla="*/ 213 h 572"/>
              <a:gd name="T20" fmla="*/ 615 w 620"/>
              <a:gd name="T21" fmla="*/ 572 h 572"/>
              <a:gd name="T22" fmla="*/ 614 w 620"/>
              <a:gd name="T23" fmla="*/ 572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20" h="572">
                <a:moveTo>
                  <a:pt x="614" y="572"/>
                </a:moveTo>
                <a:cubicBezTo>
                  <a:pt x="619" y="433"/>
                  <a:pt x="599" y="309"/>
                  <a:pt x="556" y="214"/>
                </a:cubicBezTo>
                <a:cubicBezTo>
                  <a:pt x="518" y="127"/>
                  <a:pt x="455" y="63"/>
                  <a:pt x="385" y="39"/>
                </a:cubicBezTo>
                <a:cubicBezTo>
                  <a:pt x="379" y="36"/>
                  <a:pt x="372" y="35"/>
                  <a:pt x="366" y="33"/>
                </a:cubicBezTo>
                <a:cubicBezTo>
                  <a:pt x="234" y="0"/>
                  <a:pt x="88" y="95"/>
                  <a:pt x="1" y="189"/>
                </a:cubicBezTo>
                <a:cubicBezTo>
                  <a:pt x="0" y="189"/>
                  <a:pt x="0" y="189"/>
                  <a:pt x="0" y="189"/>
                </a:cubicBezTo>
                <a:cubicBezTo>
                  <a:pt x="54" y="130"/>
                  <a:pt x="119" y="83"/>
                  <a:pt x="182" y="55"/>
                </a:cubicBezTo>
                <a:cubicBezTo>
                  <a:pt x="217" y="39"/>
                  <a:pt x="251" y="30"/>
                  <a:pt x="284" y="27"/>
                </a:cubicBezTo>
                <a:cubicBezTo>
                  <a:pt x="320" y="23"/>
                  <a:pt x="354" y="27"/>
                  <a:pt x="386" y="38"/>
                </a:cubicBezTo>
                <a:cubicBezTo>
                  <a:pt x="456" y="63"/>
                  <a:pt x="518" y="127"/>
                  <a:pt x="557" y="213"/>
                </a:cubicBezTo>
                <a:cubicBezTo>
                  <a:pt x="600" y="308"/>
                  <a:pt x="620" y="433"/>
                  <a:pt x="615" y="572"/>
                </a:cubicBezTo>
                <a:lnTo>
                  <a:pt x="614" y="572"/>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4" name="Freeform 64"/>
          <p:cNvSpPr/>
          <p:nvPr/>
        </p:nvSpPr>
        <p:spPr bwMode="auto">
          <a:xfrm>
            <a:off x="4846638" y="-268288"/>
            <a:ext cx="1768475" cy="1508125"/>
          </a:xfrm>
          <a:custGeom>
            <a:avLst/>
            <a:gdLst>
              <a:gd name="T0" fmla="*/ 682 w 688"/>
              <a:gd name="T1" fmla="*/ 587 h 587"/>
              <a:gd name="T2" fmla="*/ 608 w 688"/>
              <a:gd name="T3" fmla="*/ 190 h 587"/>
              <a:gd name="T4" fmla="*/ 423 w 688"/>
              <a:gd name="T5" fmla="*/ 33 h 587"/>
              <a:gd name="T6" fmla="*/ 404 w 688"/>
              <a:gd name="T7" fmla="*/ 29 h 587"/>
              <a:gd name="T8" fmla="*/ 1 w 688"/>
              <a:gd name="T9" fmla="*/ 258 h 587"/>
              <a:gd name="T10" fmla="*/ 0 w 688"/>
              <a:gd name="T11" fmla="*/ 257 h 587"/>
              <a:gd name="T12" fmla="*/ 180 w 688"/>
              <a:gd name="T13" fmla="*/ 85 h 587"/>
              <a:gd name="T14" fmla="*/ 404 w 688"/>
              <a:gd name="T15" fmla="*/ 29 h 587"/>
              <a:gd name="T16" fmla="*/ 518 w 688"/>
              <a:gd name="T17" fmla="*/ 80 h 587"/>
              <a:gd name="T18" fmla="*/ 609 w 688"/>
              <a:gd name="T19" fmla="*/ 190 h 587"/>
              <a:gd name="T20" fmla="*/ 683 w 688"/>
              <a:gd name="T21" fmla="*/ 587 h 587"/>
              <a:gd name="T22" fmla="*/ 682 w 688"/>
              <a:gd name="T23"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88" h="587">
                <a:moveTo>
                  <a:pt x="682" y="587"/>
                </a:moveTo>
                <a:cubicBezTo>
                  <a:pt x="688" y="429"/>
                  <a:pt x="662" y="291"/>
                  <a:pt x="608" y="190"/>
                </a:cubicBezTo>
                <a:cubicBezTo>
                  <a:pt x="564" y="109"/>
                  <a:pt x="496" y="51"/>
                  <a:pt x="423" y="33"/>
                </a:cubicBezTo>
                <a:cubicBezTo>
                  <a:pt x="416" y="32"/>
                  <a:pt x="410" y="30"/>
                  <a:pt x="404" y="29"/>
                </a:cubicBezTo>
                <a:cubicBezTo>
                  <a:pt x="211" y="0"/>
                  <a:pt x="47" y="197"/>
                  <a:pt x="1" y="258"/>
                </a:cubicBezTo>
                <a:cubicBezTo>
                  <a:pt x="0" y="257"/>
                  <a:pt x="0" y="257"/>
                  <a:pt x="0" y="257"/>
                </a:cubicBezTo>
                <a:cubicBezTo>
                  <a:pt x="38" y="207"/>
                  <a:pt x="100" y="136"/>
                  <a:pt x="180" y="85"/>
                </a:cubicBezTo>
                <a:cubicBezTo>
                  <a:pt x="257" y="37"/>
                  <a:pt x="332" y="18"/>
                  <a:pt x="404" y="29"/>
                </a:cubicBezTo>
                <a:cubicBezTo>
                  <a:pt x="443" y="35"/>
                  <a:pt x="482" y="52"/>
                  <a:pt x="518" y="80"/>
                </a:cubicBezTo>
                <a:cubicBezTo>
                  <a:pt x="554" y="108"/>
                  <a:pt x="585" y="146"/>
                  <a:pt x="609" y="190"/>
                </a:cubicBezTo>
                <a:cubicBezTo>
                  <a:pt x="663" y="291"/>
                  <a:pt x="688" y="428"/>
                  <a:pt x="683" y="587"/>
                </a:cubicBezTo>
                <a:lnTo>
                  <a:pt x="682" y="587"/>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5" name="Freeform 65"/>
          <p:cNvSpPr/>
          <p:nvPr/>
        </p:nvSpPr>
        <p:spPr bwMode="auto">
          <a:xfrm>
            <a:off x="708025" y="1239837"/>
            <a:ext cx="5894388" cy="4816476"/>
          </a:xfrm>
          <a:custGeom>
            <a:avLst/>
            <a:gdLst>
              <a:gd name="T0" fmla="*/ 0 w 2293"/>
              <a:gd name="T1" fmla="*/ 1866 h 1874"/>
              <a:gd name="T2" fmla="*/ 0 w 2293"/>
              <a:gd name="T3" fmla="*/ 1865 h 1874"/>
              <a:gd name="T4" fmla="*/ 360 w 2293"/>
              <a:gd name="T5" fmla="*/ 1851 h 1874"/>
              <a:gd name="T6" fmla="*/ 770 w 2293"/>
              <a:gd name="T7" fmla="*/ 1748 h 1874"/>
              <a:gd name="T8" fmla="*/ 1586 w 2293"/>
              <a:gd name="T9" fmla="*/ 1274 h 1874"/>
              <a:gd name="T10" fmla="*/ 2129 w 2293"/>
              <a:gd name="T11" fmla="*/ 607 h 1874"/>
              <a:gd name="T12" fmla="*/ 2292 w 2293"/>
              <a:gd name="T13" fmla="*/ 0 h 1874"/>
              <a:gd name="T14" fmla="*/ 2293 w 2293"/>
              <a:gd name="T15" fmla="*/ 0 h 1874"/>
              <a:gd name="T16" fmla="*/ 2130 w 2293"/>
              <a:gd name="T17" fmla="*/ 607 h 1874"/>
              <a:gd name="T18" fmla="*/ 1586 w 2293"/>
              <a:gd name="T19" fmla="*/ 1275 h 1874"/>
              <a:gd name="T20" fmla="*/ 770 w 2293"/>
              <a:gd name="T21" fmla="*/ 1748 h 1874"/>
              <a:gd name="T22" fmla="*/ 360 w 2293"/>
              <a:gd name="T23" fmla="*/ 1852 h 1874"/>
              <a:gd name="T24" fmla="*/ 0 w 2293"/>
              <a:gd name="T25" fmla="*/ 1866 h 1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93" h="1874">
                <a:moveTo>
                  <a:pt x="0" y="1866"/>
                </a:moveTo>
                <a:cubicBezTo>
                  <a:pt x="0" y="1865"/>
                  <a:pt x="0" y="1865"/>
                  <a:pt x="0" y="1865"/>
                </a:cubicBezTo>
                <a:cubicBezTo>
                  <a:pt x="113" y="1873"/>
                  <a:pt x="235" y="1869"/>
                  <a:pt x="360" y="1851"/>
                </a:cubicBezTo>
                <a:cubicBezTo>
                  <a:pt x="496" y="1831"/>
                  <a:pt x="634" y="1796"/>
                  <a:pt x="770" y="1748"/>
                </a:cubicBezTo>
                <a:cubicBezTo>
                  <a:pt x="1061" y="1644"/>
                  <a:pt x="1343" y="1481"/>
                  <a:pt x="1586" y="1274"/>
                </a:cubicBezTo>
                <a:cubicBezTo>
                  <a:pt x="1818" y="1076"/>
                  <a:pt x="2006" y="845"/>
                  <a:pt x="2129" y="607"/>
                </a:cubicBezTo>
                <a:cubicBezTo>
                  <a:pt x="2235" y="402"/>
                  <a:pt x="2291" y="192"/>
                  <a:pt x="2292" y="0"/>
                </a:cubicBezTo>
                <a:cubicBezTo>
                  <a:pt x="2293" y="0"/>
                  <a:pt x="2293" y="0"/>
                  <a:pt x="2293" y="0"/>
                </a:cubicBezTo>
                <a:cubicBezTo>
                  <a:pt x="2292" y="192"/>
                  <a:pt x="2236" y="402"/>
                  <a:pt x="2130" y="607"/>
                </a:cubicBezTo>
                <a:cubicBezTo>
                  <a:pt x="2007" y="846"/>
                  <a:pt x="1819" y="1077"/>
                  <a:pt x="1586" y="1275"/>
                </a:cubicBezTo>
                <a:cubicBezTo>
                  <a:pt x="1343" y="1481"/>
                  <a:pt x="1061" y="1645"/>
                  <a:pt x="770" y="1748"/>
                </a:cubicBezTo>
                <a:cubicBezTo>
                  <a:pt x="634" y="1797"/>
                  <a:pt x="496" y="1832"/>
                  <a:pt x="360" y="1852"/>
                </a:cubicBezTo>
                <a:cubicBezTo>
                  <a:pt x="235" y="1870"/>
                  <a:pt x="113" y="1874"/>
                  <a:pt x="0" y="186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6" name="Freeform 66"/>
          <p:cNvSpPr/>
          <p:nvPr/>
        </p:nvSpPr>
        <p:spPr bwMode="auto">
          <a:xfrm>
            <a:off x="2498725" y="1239837"/>
            <a:ext cx="4103688" cy="4770438"/>
          </a:xfrm>
          <a:custGeom>
            <a:avLst/>
            <a:gdLst>
              <a:gd name="T0" fmla="*/ 0 w 1596"/>
              <a:gd name="T1" fmla="*/ 1856 h 1856"/>
              <a:gd name="T2" fmla="*/ 0 w 1596"/>
              <a:gd name="T3" fmla="*/ 1856 h 1856"/>
              <a:gd name="T4" fmla="*/ 584 w 1596"/>
              <a:gd name="T5" fmla="*/ 1603 h 1856"/>
              <a:gd name="T6" fmla="*/ 1127 w 1596"/>
              <a:gd name="T7" fmla="*/ 1127 h 1856"/>
              <a:gd name="T8" fmla="*/ 1481 w 1596"/>
              <a:gd name="T9" fmla="*/ 541 h 1856"/>
              <a:gd name="T10" fmla="*/ 1595 w 1596"/>
              <a:gd name="T11" fmla="*/ 0 h 1856"/>
              <a:gd name="T12" fmla="*/ 1596 w 1596"/>
              <a:gd name="T13" fmla="*/ 0 h 1856"/>
              <a:gd name="T14" fmla="*/ 1566 w 1596"/>
              <a:gd name="T15" fmla="*/ 264 h 1856"/>
              <a:gd name="T16" fmla="*/ 1482 w 1596"/>
              <a:gd name="T17" fmla="*/ 542 h 1856"/>
              <a:gd name="T18" fmla="*/ 1332 w 1596"/>
              <a:gd name="T19" fmla="*/ 842 h 1856"/>
              <a:gd name="T20" fmla="*/ 1127 w 1596"/>
              <a:gd name="T21" fmla="*/ 1128 h 1856"/>
              <a:gd name="T22" fmla="*/ 872 w 1596"/>
              <a:gd name="T23" fmla="*/ 1388 h 1856"/>
              <a:gd name="T24" fmla="*/ 585 w 1596"/>
              <a:gd name="T25" fmla="*/ 1604 h 1856"/>
              <a:gd name="T26" fmla="*/ 293 w 1596"/>
              <a:gd name="T27" fmla="*/ 1759 h 1856"/>
              <a:gd name="T28" fmla="*/ 0 w 1596"/>
              <a:gd name="T29" fmla="*/ 1856 h 18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96" h="1856">
                <a:moveTo>
                  <a:pt x="0" y="1856"/>
                </a:moveTo>
                <a:cubicBezTo>
                  <a:pt x="0" y="1856"/>
                  <a:pt x="0" y="1856"/>
                  <a:pt x="0" y="1856"/>
                </a:cubicBezTo>
                <a:cubicBezTo>
                  <a:pt x="193" y="1810"/>
                  <a:pt x="395" y="1723"/>
                  <a:pt x="584" y="1603"/>
                </a:cubicBezTo>
                <a:cubicBezTo>
                  <a:pt x="784" y="1477"/>
                  <a:pt x="971" y="1312"/>
                  <a:pt x="1127" y="1127"/>
                </a:cubicBezTo>
                <a:cubicBezTo>
                  <a:pt x="1278" y="946"/>
                  <a:pt x="1401" y="744"/>
                  <a:pt x="1481" y="541"/>
                </a:cubicBezTo>
                <a:cubicBezTo>
                  <a:pt x="1554" y="358"/>
                  <a:pt x="1593" y="171"/>
                  <a:pt x="1595" y="0"/>
                </a:cubicBezTo>
                <a:cubicBezTo>
                  <a:pt x="1596" y="0"/>
                  <a:pt x="1596" y="0"/>
                  <a:pt x="1596" y="0"/>
                </a:cubicBezTo>
                <a:cubicBezTo>
                  <a:pt x="1595" y="85"/>
                  <a:pt x="1585" y="174"/>
                  <a:pt x="1566" y="264"/>
                </a:cubicBezTo>
                <a:cubicBezTo>
                  <a:pt x="1547" y="355"/>
                  <a:pt x="1519" y="449"/>
                  <a:pt x="1482" y="542"/>
                </a:cubicBezTo>
                <a:cubicBezTo>
                  <a:pt x="1442" y="643"/>
                  <a:pt x="1391" y="744"/>
                  <a:pt x="1332" y="842"/>
                </a:cubicBezTo>
                <a:cubicBezTo>
                  <a:pt x="1272" y="940"/>
                  <a:pt x="1203" y="1037"/>
                  <a:pt x="1127" y="1128"/>
                </a:cubicBezTo>
                <a:cubicBezTo>
                  <a:pt x="1049" y="1221"/>
                  <a:pt x="963" y="1308"/>
                  <a:pt x="872" y="1388"/>
                </a:cubicBezTo>
                <a:cubicBezTo>
                  <a:pt x="781" y="1468"/>
                  <a:pt x="684" y="1541"/>
                  <a:pt x="585" y="1604"/>
                </a:cubicBezTo>
                <a:cubicBezTo>
                  <a:pt x="489" y="1664"/>
                  <a:pt x="391" y="1716"/>
                  <a:pt x="293" y="1759"/>
                </a:cubicBezTo>
                <a:cubicBezTo>
                  <a:pt x="195" y="1801"/>
                  <a:pt x="97" y="1834"/>
                  <a:pt x="0" y="18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7" name="Freeform 67"/>
          <p:cNvSpPr/>
          <p:nvPr/>
        </p:nvSpPr>
        <p:spPr bwMode="auto">
          <a:xfrm>
            <a:off x="4510088" y="1239837"/>
            <a:ext cx="2092325" cy="3741738"/>
          </a:xfrm>
          <a:custGeom>
            <a:avLst/>
            <a:gdLst>
              <a:gd name="T0" fmla="*/ 0 w 814"/>
              <a:gd name="T1" fmla="*/ 1456 h 1456"/>
              <a:gd name="T2" fmla="*/ 0 w 814"/>
              <a:gd name="T3" fmla="*/ 1456 h 1456"/>
              <a:gd name="T4" fmla="*/ 285 w 814"/>
              <a:gd name="T5" fmla="*/ 1228 h 1456"/>
              <a:gd name="T6" fmla="*/ 547 w 814"/>
              <a:gd name="T7" fmla="*/ 881 h 1456"/>
              <a:gd name="T8" fmla="*/ 813 w 814"/>
              <a:gd name="T9" fmla="*/ 0 h 1456"/>
              <a:gd name="T10" fmla="*/ 814 w 814"/>
              <a:gd name="T11" fmla="*/ 0 h 1456"/>
              <a:gd name="T12" fmla="*/ 548 w 814"/>
              <a:gd name="T13" fmla="*/ 881 h 1456"/>
              <a:gd name="T14" fmla="*/ 286 w 814"/>
              <a:gd name="T15" fmla="*/ 1228 h 1456"/>
              <a:gd name="T16" fmla="*/ 0 w 814"/>
              <a:gd name="T17" fmla="*/ 1456 h 1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14" h="1456">
                <a:moveTo>
                  <a:pt x="0" y="1456"/>
                </a:moveTo>
                <a:cubicBezTo>
                  <a:pt x="0" y="1456"/>
                  <a:pt x="0" y="1456"/>
                  <a:pt x="0" y="1456"/>
                </a:cubicBezTo>
                <a:cubicBezTo>
                  <a:pt x="100" y="1396"/>
                  <a:pt x="196" y="1320"/>
                  <a:pt x="285" y="1228"/>
                </a:cubicBezTo>
                <a:cubicBezTo>
                  <a:pt x="384" y="1126"/>
                  <a:pt x="472" y="1009"/>
                  <a:pt x="547" y="881"/>
                </a:cubicBezTo>
                <a:cubicBezTo>
                  <a:pt x="711" y="602"/>
                  <a:pt x="805" y="289"/>
                  <a:pt x="813" y="0"/>
                </a:cubicBezTo>
                <a:cubicBezTo>
                  <a:pt x="814" y="0"/>
                  <a:pt x="814" y="0"/>
                  <a:pt x="814" y="0"/>
                </a:cubicBezTo>
                <a:cubicBezTo>
                  <a:pt x="806" y="290"/>
                  <a:pt x="712" y="602"/>
                  <a:pt x="548" y="881"/>
                </a:cubicBezTo>
                <a:cubicBezTo>
                  <a:pt x="473" y="1010"/>
                  <a:pt x="384" y="1127"/>
                  <a:pt x="286" y="1228"/>
                </a:cubicBezTo>
                <a:cubicBezTo>
                  <a:pt x="196" y="1320"/>
                  <a:pt x="100" y="1397"/>
                  <a:pt x="0" y="145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8" name="Freeform 68"/>
          <p:cNvSpPr/>
          <p:nvPr/>
        </p:nvSpPr>
        <p:spPr bwMode="auto">
          <a:xfrm>
            <a:off x="5141913" y="1239837"/>
            <a:ext cx="1460500" cy="2346325"/>
          </a:xfrm>
          <a:custGeom>
            <a:avLst/>
            <a:gdLst>
              <a:gd name="T0" fmla="*/ 0 w 568"/>
              <a:gd name="T1" fmla="*/ 913 h 913"/>
              <a:gd name="T2" fmla="*/ 0 w 568"/>
              <a:gd name="T3" fmla="*/ 912 h 913"/>
              <a:gd name="T4" fmla="*/ 163 w 568"/>
              <a:gd name="T5" fmla="*/ 823 h 913"/>
              <a:gd name="T6" fmla="*/ 337 w 568"/>
              <a:gd name="T7" fmla="*/ 638 h 913"/>
              <a:gd name="T8" fmla="*/ 567 w 568"/>
              <a:gd name="T9" fmla="*/ 0 h 913"/>
              <a:gd name="T10" fmla="*/ 568 w 568"/>
              <a:gd name="T11" fmla="*/ 0 h 913"/>
              <a:gd name="T12" fmla="*/ 495 w 568"/>
              <a:gd name="T13" fmla="*/ 345 h 913"/>
              <a:gd name="T14" fmla="*/ 338 w 568"/>
              <a:gd name="T15" fmla="*/ 639 h 913"/>
              <a:gd name="T16" fmla="*/ 163 w 568"/>
              <a:gd name="T17" fmla="*/ 824 h 913"/>
              <a:gd name="T18" fmla="*/ 0 w 568"/>
              <a:gd name="T19" fmla="*/ 913 h 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8" h="913">
                <a:moveTo>
                  <a:pt x="0" y="913"/>
                </a:moveTo>
                <a:cubicBezTo>
                  <a:pt x="0" y="912"/>
                  <a:pt x="0" y="912"/>
                  <a:pt x="0" y="912"/>
                </a:cubicBezTo>
                <a:cubicBezTo>
                  <a:pt x="53" y="895"/>
                  <a:pt x="108" y="866"/>
                  <a:pt x="163" y="823"/>
                </a:cubicBezTo>
                <a:cubicBezTo>
                  <a:pt x="225" y="775"/>
                  <a:pt x="284" y="712"/>
                  <a:pt x="337" y="638"/>
                </a:cubicBezTo>
                <a:cubicBezTo>
                  <a:pt x="473" y="451"/>
                  <a:pt x="557" y="218"/>
                  <a:pt x="567" y="0"/>
                </a:cubicBezTo>
                <a:cubicBezTo>
                  <a:pt x="568" y="0"/>
                  <a:pt x="568" y="0"/>
                  <a:pt x="568" y="0"/>
                </a:cubicBezTo>
                <a:cubicBezTo>
                  <a:pt x="562" y="115"/>
                  <a:pt x="538" y="231"/>
                  <a:pt x="495" y="345"/>
                </a:cubicBezTo>
                <a:cubicBezTo>
                  <a:pt x="456" y="449"/>
                  <a:pt x="402" y="550"/>
                  <a:pt x="338" y="639"/>
                </a:cubicBezTo>
                <a:cubicBezTo>
                  <a:pt x="285" y="713"/>
                  <a:pt x="226" y="775"/>
                  <a:pt x="163" y="824"/>
                </a:cubicBezTo>
                <a:cubicBezTo>
                  <a:pt x="109" y="866"/>
                  <a:pt x="54" y="896"/>
                  <a:pt x="0" y="913"/>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59" name="Freeform 69"/>
          <p:cNvSpPr/>
          <p:nvPr/>
        </p:nvSpPr>
        <p:spPr bwMode="auto">
          <a:xfrm>
            <a:off x="5403850" y="1239837"/>
            <a:ext cx="1198563" cy="2674938"/>
          </a:xfrm>
          <a:custGeom>
            <a:avLst/>
            <a:gdLst>
              <a:gd name="T0" fmla="*/ 1 w 466"/>
              <a:gd name="T1" fmla="*/ 1041 h 1041"/>
              <a:gd name="T2" fmla="*/ 0 w 466"/>
              <a:gd name="T3" fmla="*/ 1041 h 1041"/>
              <a:gd name="T4" fmla="*/ 307 w 466"/>
              <a:gd name="T5" fmla="*/ 613 h 1041"/>
              <a:gd name="T6" fmla="*/ 465 w 466"/>
              <a:gd name="T7" fmla="*/ 0 h 1041"/>
              <a:gd name="T8" fmla="*/ 466 w 466"/>
              <a:gd name="T9" fmla="*/ 0 h 1041"/>
              <a:gd name="T10" fmla="*/ 308 w 466"/>
              <a:gd name="T11" fmla="*/ 613 h 1041"/>
              <a:gd name="T12" fmla="*/ 1 w 466"/>
              <a:gd name="T13" fmla="*/ 1041 h 1041"/>
            </a:gdLst>
            <a:ahLst/>
            <a:cxnLst>
              <a:cxn ang="0">
                <a:pos x="T0" y="T1"/>
              </a:cxn>
              <a:cxn ang="0">
                <a:pos x="T2" y="T3"/>
              </a:cxn>
              <a:cxn ang="0">
                <a:pos x="T4" y="T5"/>
              </a:cxn>
              <a:cxn ang="0">
                <a:pos x="T6" y="T7"/>
              </a:cxn>
              <a:cxn ang="0">
                <a:pos x="T8" y="T9"/>
              </a:cxn>
              <a:cxn ang="0">
                <a:pos x="T10" y="T11"/>
              </a:cxn>
              <a:cxn ang="0">
                <a:pos x="T12" y="T13"/>
              </a:cxn>
            </a:cxnLst>
            <a:rect l="0" t="0" r="r" b="b"/>
            <a:pathLst>
              <a:path w="466" h="1041">
                <a:moveTo>
                  <a:pt x="1" y="1041"/>
                </a:moveTo>
                <a:cubicBezTo>
                  <a:pt x="0" y="1041"/>
                  <a:pt x="0" y="1041"/>
                  <a:pt x="0" y="1041"/>
                </a:cubicBezTo>
                <a:cubicBezTo>
                  <a:pt x="120" y="932"/>
                  <a:pt x="226" y="784"/>
                  <a:pt x="307" y="613"/>
                </a:cubicBezTo>
                <a:cubicBezTo>
                  <a:pt x="403" y="412"/>
                  <a:pt x="458" y="200"/>
                  <a:pt x="465" y="0"/>
                </a:cubicBezTo>
                <a:cubicBezTo>
                  <a:pt x="466" y="0"/>
                  <a:pt x="466" y="0"/>
                  <a:pt x="466" y="0"/>
                </a:cubicBezTo>
                <a:cubicBezTo>
                  <a:pt x="458" y="200"/>
                  <a:pt x="404" y="412"/>
                  <a:pt x="308" y="613"/>
                </a:cubicBezTo>
                <a:cubicBezTo>
                  <a:pt x="226" y="784"/>
                  <a:pt x="120" y="932"/>
                  <a:pt x="1" y="1041"/>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0" name="Freeform 70"/>
          <p:cNvSpPr/>
          <p:nvPr/>
        </p:nvSpPr>
        <p:spPr bwMode="auto">
          <a:xfrm>
            <a:off x="5116513" y="265112"/>
            <a:ext cx="1485900" cy="974725"/>
          </a:xfrm>
          <a:custGeom>
            <a:avLst/>
            <a:gdLst>
              <a:gd name="T0" fmla="*/ 577 w 578"/>
              <a:gd name="T1" fmla="*/ 379 h 379"/>
              <a:gd name="T2" fmla="*/ 359 w 578"/>
              <a:gd name="T3" fmla="*/ 108 h 379"/>
              <a:gd name="T4" fmla="*/ 0 w 578"/>
              <a:gd name="T5" fmla="*/ 0 h 379"/>
              <a:gd name="T6" fmla="*/ 1 w 578"/>
              <a:gd name="T7" fmla="*/ 0 h 379"/>
              <a:gd name="T8" fmla="*/ 360 w 578"/>
              <a:gd name="T9" fmla="*/ 107 h 379"/>
              <a:gd name="T10" fmla="*/ 508 w 578"/>
              <a:gd name="T11" fmla="*/ 219 h 379"/>
              <a:gd name="T12" fmla="*/ 578 w 578"/>
              <a:gd name="T13" fmla="*/ 379 h 379"/>
              <a:gd name="T14" fmla="*/ 577 w 578"/>
              <a:gd name="T15" fmla="*/ 379 h 37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8" h="379">
                <a:moveTo>
                  <a:pt x="577" y="379"/>
                </a:moveTo>
                <a:cubicBezTo>
                  <a:pt x="570" y="231"/>
                  <a:pt x="422" y="140"/>
                  <a:pt x="359" y="108"/>
                </a:cubicBezTo>
                <a:cubicBezTo>
                  <a:pt x="262" y="58"/>
                  <a:pt x="148" y="24"/>
                  <a:pt x="0" y="0"/>
                </a:cubicBezTo>
                <a:cubicBezTo>
                  <a:pt x="1" y="0"/>
                  <a:pt x="1" y="0"/>
                  <a:pt x="1" y="0"/>
                </a:cubicBezTo>
                <a:cubicBezTo>
                  <a:pt x="148" y="23"/>
                  <a:pt x="262" y="57"/>
                  <a:pt x="360" y="107"/>
                </a:cubicBezTo>
                <a:cubicBezTo>
                  <a:pt x="419" y="138"/>
                  <a:pt x="470" y="176"/>
                  <a:pt x="508" y="219"/>
                </a:cubicBezTo>
                <a:cubicBezTo>
                  <a:pt x="551" y="269"/>
                  <a:pt x="575" y="323"/>
                  <a:pt x="578" y="379"/>
                </a:cubicBezTo>
                <a:lnTo>
                  <a:pt x="577" y="379"/>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1" name="Freeform 71"/>
          <p:cNvSpPr/>
          <p:nvPr/>
        </p:nvSpPr>
        <p:spPr bwMode="auto">
          <a:xfrm>
            <a:off x="3079750" y="1239837"/>
            <a:ext cx="3522663" cy="1325563"/>
          </a:xfrm>
          <a:custGeom>
            <a:avLst/>
            <a:gdLst>
              <a:gd name="T0" fmla="*/ 0 w 1370"/>
              <a:gd name="T1" fmla="*/ 516 h 516"/>
              <a:gd name="T2" fmla="*/ 0 w 1370"/>
              <a:gd name="T3" fmla="*/ 515 h 516"/>
              <a:gd name="T4" fmla="*/ 529 w 1370"/>
              <a:gd name="T5" fmla="*/ 319 h 516"/>
              <a:gd name="T6" fmla="*/ 860 w 1370"/>
              <a:gd name="T7" fmla="*/ 204 h 516"/>
              <a:gd name="T8" fmla="*/ 1008 w 1370"/>
              <a:gd name="T9" fmla="*/ 153 h 516"/>
              <a:gd name="T10" fmla="*/ 1034 w 1370"/>
              <a:gd name="T11" fmla="*/ 144 h 516"/>
              <a:gd name="T12" fmla="*/ 1180 w 1370"/>
              <a:gd name="T13" fmla="*/ 92 h 516"/>
              <a:gd name="T14" fmla="*/ 1296 w 1370"/>
              <a:gd name="T15" fmla="*/ 48 h 516"/>
              <a:gd name="T16" fmla="*/ 1369 w 1370"/>
              <a:gd name="T17" fmla="*/ 5 h 516"/>
              <a:gd name="T18" fmla="*/ 1369 w 1370"/>
              <a:gd name="T19" fmla="*/ 1 h 516"/>
              <a:gd name="T20" fmla="*/ 1370 w 1370"/>
              <a:gd name="T21" fmla="*/ 0 h 516"/>
              <a:gd name="T22" fmla="*/ 1370 w 1370"/>
              <a:gd name="T23" fmla="*/ 5 h 516"/>
              <a:gd name="T24" fmla="*/ 1296 w 1370"/>
              <a:gd name="T25" fmla="*/ 48 h 516"/>
              <a:gd name="T26" fmla="*/ 1180 w 1370"/>
              <a:gd name="T27" fmla="*/ 93 h 516"/>
              <a:gd name="T28" fmla="*/ 1035 w 1370"/>
              <a:gd name="T29" fmla="*/ 144 h 516"/>
              <a:gd name="T30" fmla="*/ 1008 w 1370"/>
              <a:gd name="T31" fmla="*/ 154 h 516"/>
              <a:gd name="T32" fmla="*/ 860 w 1370"/>
              <a:gd name="T33" fmla="*/ 205 h 516"/>
              <a:gd name="T34" fmla="*/ 530 w 1370"/>
              <a:gd name="T35" fmla="*/ 320 h 516"/>
              <a:gd name="T36" fmla="*/ 0 w 1370"/>
              <a:gd name="T37" fmla="*/ 516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370" h="516">
                <a:moveTo>
                  <a:pt x="0" y="516"/>
                </a:moveTo>
                <a:cubicBezTo>
                  <a:pt x="0" y="515"/>
                  <a:pt x="0" y="515"/>
                  <a:pt x="0" y="515"/>
                </a:cubicBezTo>
                <a:cubicBezTo>
                  <a:pt x="161" y="452"/>
                  <a:pt x="334" y="388"/>
                  <a:pt x="529" y="319"/>
                </a:cubicBezTo>
                <a:cubicBezTo>
                  <a:pt x="645" y="278"/>
                  <a:pt x="754" y="240"/>
                  <a:pt x="860" y="204"/>
                </a:cubicBezTo>
                <a:cubicBezTo>
                  <a:pt x="912" y="186"/>
                  <a:pt x="960" y="169"/>
                  <a:pt x="1008" y="153"/>
                </a:cubicBezTo>
                <a:cubicBezTo>
                  <a:pt x="1017" y="150"/>
                  <a:pt x="1026" y="147"/>
                  <a:pt x="1034" y="144"/>
                </a:cubicBezTo>
                <a:cubicBezTo>
                  <a:pt x="1087" y="125"/>
                  <a:pt x="1136" y="108"/>
                  <a:pt x="1180" y="92"/>
                </a:cubicBezTo>
                <a:cubicBezTo>
                  <a:pt x="1230" y="74"/>
                  <a:pt x="1267" y="60"/>
                  <a:pt x="1296" y="48"/>
                </a:cubicBezTo>
                <a:cubicBezTo>
                  <a:pt x="1341" y="29"/>
                  <a:pt x="1366" y="14"/>
                  <a:pt x="1369" y="5"/>
                </a:cubicBezTo>
                <a:cubicBezTo>
                  <a:pt x="1370" y="3"/>
                  <a:pt x="1370" y="2"/>
                  <a:pt x="1369" y="1"/>
                </a:cubicBezTo>
                <a:cubicBezTo>
                  <a:pt x="1370" y="0"/>
                  <a:pt x="1370" y="0"/>
                  <a:pt x="1370" y="0"/>
                </a:cubicBezTo>
                <a:cubicBezTo>
                  <a:pt x="1370" y="2"/>
                  <a:pt x="1370" y="3"/>
                  <a:pt x="1370" y="5"/>
                </a:cubicBezTo>
                <a:cubicBezTo>
                  <a:pt x="1366" y="15"/>
                  <a:pt x="1342" y="29"/>
                  <a:pt x="1296" y="48"/>
                </a:cubicBezTo>
                <a:cubicBezTo>
                  <a:pt x="1267" y="60"/>
                  <a:pt x="1230" y="74"/>
                  <a:pt x="1180" y="93"/>
                </a:cubicBezTo>
                <a:cubicBezTo>
                  <a:pt x="1137" y="109"/>
                  <a:pt x="1087" y="126"/>
                  <a:pt x="1035" y="144"/>
                </a:cubicBezTo>
                <a:cubicBezTo>
                  <a:pt x="1026" y="147"/>
                  <a:pt x="1017" y="150"/>
                  <a:pt x="1008" y="154"/>
                </a:cubicBezTo>
                <a:cubicBezTo>
                  <a:pt x="961" y="170"/>
                  <a:pt x="912" y="187"/>
                  <a:pt x="860" y="205"/>
                </a:cubicBezTo>
                <a:cubicBezTo>
                  <a:pt x="755" y="241"/>
                  <a:pt x="646" y="279"/>
                  <a:pt x="530" y="320"/>
                </a:cubicBezTo>
                <a:cubicBezTo>
                  <a:pt x="335" y="389"/>
                  <a:pt x="161" y="453"/>
                  <a:pt x="0" y="51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2" name="Freeform 72"/>
          <p:cNvSpPr/>
          <p:nvPr/>
        </p:nvSpPr>
        <p:spPr bwMode="auto">
          <a:xfrm>
            <a:off x="4378325" y="1016000"/>
            <a:ext cx="2233613" cy="735013"/>
          </a:xfrm>
          <a:custGeom>
            <a:avLst/>
            <a:gdLst>
              <a:gd name="T0" fmla="*/ 0 w 869"/>
              <a:gd name="T1" fmla="*/ 286 h 286"/>
              <a:gd name="T2" fmla="*/ 0 w 869"/>
              <a:gd name="T3" fmla="*/ 285 h 286"/>
              <a:gd name="T4" fmla="*/ 332 w 869"/>
              <a:gd name="T5" fmla="*/ 106 h 286"/>
              <a:gd name="T6" fmla="*/ 631 w 869"/>
              <a:gd name="T7" fmla="*/ 14 h 286"/>
              <a:gd name="T8" fmla="*/ 817 w 869"/>
              <a:gd name="T9" fmla="*/ 18 h 286"/>
              <a:gd name="T10" fmla="*/ 865 w 869"/>
              <a:gd name="T11" fmla="*/ 88 h 286"/>
              <a:gd name="T12" fmla="*/ 864 w 869"/>
              <a:gd name="T13" fmla="*/ 87 h 286"/>
              <a:gd name="T14" fmla="*/ 817 w 869"/>
              <a:gd name="T15" fmla="*/ 19 h 286"/>
              <a:gd name="T16" fmla="*/ 631 w 869"/>
              <a:gd name="T17" fmla="*/ 14 h 286"/>
              <a:gd name="T18" fmla="*/ 332 w 869"/>
              <a:gd name="T19" fmla="*/ 107 h 286"/>
              <a:gd name="T20" fmla="*/ 0 w 869"/>
              <a:gd name="T21" fmla="*/ 286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69" h="286">
                <a:moveTo>
                  <a:pt x="0" y="286"/>
                </a:moveTo>
                <a:cubicBezTo>
                  <a:pt x="0" y="285"/>
                  <a:pt x="0" y="285"/>
                  <a:pt x="0" y="285"/>
                </a:cubicBezTo>
                <a:cubicBezTo>
                  <a:pt x="110" y="213"/>
                  <a:pt x="221" y="153"/>
                  <a:pt x="332" y="106"/>
                </a:cubicBezTo>
                <a:cubicBezTo>
                  <a:pt x="441" y="59"/>
                  <a:pt x="542" y="28"/>
                  <a:pt x="631" y="14"/>
                </a:cubicBezTo>
                <a:cubicBezTo>
                  <a:pt x="712" y="0"/>
                  <a:pt x="775" y="2"/>
                  <a:pt x="817" y="18"/>
                </a:cubicBezTo>
                <a:cubicBezTo>
                  <a:pt x="850" y="31"/>
                  <a:pt x="869" y="60"/>
                  <a:pt x="865" y="88"/>
                </a:cubicBezTo>
                <a:cubicBezTo>
                  <a:pt x="864" y="87"/>
                  <a:pt x="864" y="87"/>
                  <a:pt x="864" y="87"/>
                </a:cubicBezTo>
                <a:cubicBezTo>
                  <a:pt x="869" y="60"/>
                  <a:pt x="849" y="31"/>
                  <a:pt x="817" y="19"/>
                </a:cubicBezTo>
                <a:cubicBezTo>
                  <a:pt x="775" y="3"/>
                  <a:pt x="712" y="1"/>
                  <a:pt x="631" y="14"/>
                </a:cubicBezTo>
                <a:cubicBezTo>
                  <a:pt x="542" y="29"/>
                  <a:pt x="441" y="60"/>
                  <a:pt x="332" y="107"/>
                </a:cubicBezTo>
                <a:cubicBezTo>
                  <a:pt x="222" y="154"/>
                  <a:pt x="110" y="214"/>
                  <a:pt x="0" y="286"/>
                </a:cubicBez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sp>
        <p:nvSpPr>
          <p:cNvPr id="63" name="Freeform 73"/>
          <p:cNvSpPr/>
          <p:nvPr/>
        </p:nvSpPr>
        <p:spPr bwMode="auto">
          <a:xfrm>
            <a:off x="5232400" y="147637"/>
            <a:ext cx="1379538" cy="1092200"/>
          </a:xfrm>
          <a:custGeom>
            <a:avLst/>
            <a:gdLst>
              <a:gd name="T0" fmla="*/ 532 w 537"/>
              <a:gd name="T1" fmla="*/ 425 h 425"/>
              <a:gd name="T2" fmla="*/ 494 w 537"/>
              <a:gd name="T3" fmla="*/ 175 h 425"/>
              <a:gd name="T4" fmla="*/ 363 w 537"/>
              <a:gd name="T5" fmla="*/ 23 h 425"/>
              <a:gd name="T6" fmla="*/ 180 w 537"/>
              <a:gd name="T7" fmla="*/ 28 h 425"/>
              <a:gd name="T8" fmla="*/ 1 w 537"/>
              <a:gd name="T9" fmla="*/ 144 h 425"/>
              <a:gd name="T10" fmla="*/ 0 w 537"/>
              <a:gd name="T11" fmla="*/ 144 h 425"/>
              <a:gd name="T12" fmla="*/ 179 w 537"/>
              <a:gd name="T13" fmla="*/ 27 h 425"/>
              <a:gd name="T14" fmla="*/ 363 w 537"/>
              <a:gd name="T15" fmla="*/ 23 h 425"/>
              <a:gd name="T16" fmla="*/ 495 w 537"/>
              <a:gd name="T17" fmla="*/ 175 h 425"/>
              <a:gd name="T18" fmla="*/ 533 w 537"/>
              <a:gd name="T19" fmla="*/ 425 h 425"/>
              <a:gd name="T20" fmla="*/ 532 w 537"/>
              <a:gd name="T21" fmla="*/ 425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7" h="425">
                <a:moveTo>
                  <a:pt x="532" y="425"/>
                </a:moveTo>
                <a:cubicBezTo>
                  <a:pt x="536" y="335"/>
                  <a:pt x="523" y="246"/>
                  <a:pt x="494" y="175"/>
                </a:cubicBezTo>
                <a:cubicBezTo>
                  <a:pt x="464" y="99"/>
                  <a:pt x="418" y="47"/>
                  <a:pt x="363" y="23"/>
                </a:cubicBezTo>
                <a:cubicBezTo>
                  <a:pt x="311" y="1"/>
                  <a:pt x="247" y="3"/>
                  <a:pt x="180" y="28"/>
                </a:cubicBezTo>
                <a:cubicBezTo>
                  <a:pt x="119" y="50"/>
                  <a:pt x="55" y="91"/>
                  <a:pt x="1" y="144"/>
                </a:cubicBezTo>
                <a:cubicBezTo>
                  <a:pt x="0" y="144"/>
                  <a:pt x="0" y="144"/>
                  <a:pt x="0" y="144"/>
                </a:cubicBezTo>
                <a:cubicBezTo>
                  <a:pt x="55" y="91"/>
                  <a:pt x="118" y="49"/>
                  <a:pt x="179" y="27"/>
                </a:cubicBezTo>
                <a:cubicBezTo>
                  <a:pt x="247" y="2"/>
                  <a:pt x="311" y="0"/>
                  <a:pt x="363" y="23"/>
                </a:cubicBezTo>
                <a:cubicBezTo>
                  <a:pt x="419" y="46"/>
                  <a:pt x="464" y="99"/>
                  <a:pt x="495" y="175"/>
                </a:cubicBezTo>
                <a:cubicBezTo>
                  <a:pt x="524" y="246"/>
                  <a:pt x="537" y="335"/>
                  <a:pt x="533" y="425"/>
                </a:cubicBezTo>
                <a:lnTo>
                  <a:pt x="532" y="425"/>
                </a:lnTo>
                <a:close/>
              </a:path>
            </a:pathLst>
          </a:custGeom>
          <a:solidFill>
            <a:srgbClr val="000000"/>
          </a:solidFill>
          <a:ln w="3175">
            <a:solidFill>
              <a:schemeClr val="bg1">
                <a:lumMod val="75000"/>
              </a:schemeClr>
            </a:solidFill>
            <a:round/>
          </a:ln>
        </p:spPr>
        <p:txBody>
          <a:bodyPr vert="horz" wrap="square" lIns="91440" tIns="45720" rIns="91440" bIns="45720" numCol="1" anchor="t" anchorCtr="0" compatLnSpc="1"/>
          <a:lstStyle/>
          <a:p>
            <a:endParaRPr lang="zh-CN" altLang="en-US"/>
          </a:p>
        </p:txBody>
      </p:sp>
      <p:grpSp>
        <p:nvGrpSpPr>
          <p:cNvPr id="64" name="组合 63"/>
          <p:cNvGrpSpPr/>
          <p:nvPr/>
        </p:nvGrpSpPr>
        <p:grpSpPr>
          <a:xfrm>
            <a:off x="1827622" y="1343919"/>
            <a:ext cx="2304000" cy="2304000"/>
            <a:chOff x="1827622" y="1343919"/>
            <a:chExt cx="2304000" cy="2304000"/>
          </a:xfrm>
        </p:grpSpPr>
        <p:sp>
          <p:nvSpPr>
            <p:cNvPr id="65" name="椭圆 6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635000" dist="762000" dir="7800000" sx="88000" sy="88000" algn="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7" name="椭圆 66"/>
          <p:cNvSpPr/>
          <p:nvPr/>
        </p:nvSpPr>
        <p:spPr>
          <a:xfrm>
            <a:off x="2166971" y="1683268"/>
            <a:ext cx="1625302" cy="1625302"/>
          </a:xfrm>
          <a:prstGeom prst="ellipse">
            <a:avLst/>
          </a:prstGeom>
          <a:solidFill>
            <a:schemeClr val="accent6"/>
          </a:soli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grpSp>
        <p:nvGrpSpPr>
          <p:cNvPr id="68" name="组合 67"/>
          <p:cNvGrpSpPr/>
          <p:nvPr/>
        </p:nvGrpSpPr>
        <p:grpSpPr>
          <a:xfrm>
            <a:off x="4878363" y="3308570"/>
            <a:ext cx="504056" cy="504056"/>
            <a:chOff x="1827622" y="1343919"/>
            <a:chExt cx="2304000" cy="2304000"/>
          </a:xfrm>
          <a:solidFill>
            <a:schemeClr val="accent1"/>
          </a:solidFill>
        </p:grpSpPr>
        <p:sp>
          <p:nvSpPr>
            <p:cNvPr id="69" name="椭圆 6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椭圆 6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1" name="同心圆 70"/>
          <p:cNvSpPr/>
          <p:nvPr/>
        </p:nvSpPr>
        <p:spPr>
          <a:xfrm>
            <a:off x="4622661" y="1886068"/>
            <a:ext cx="179096" cy="179096"/>
          </a:xfrm>
          <a:prstGeom prst="donu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2" name="同心圆 71"/>
          <p:cNvSpPr/>
          <p:nvPr/>
        </p:nvSpPr>
        <p:spPr>
          <a:xfrm>
            <a:off x="5502262" y="158193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itchFamily="34" charset="-122"/>
              <a:ea typeface="微软雅黑" pitchFamily="34" charset="-122"/>
            </a:endParaRPr>
          </a:p>
        </p:txBody>
      </p:sp>
      <p:sp>
        <p:nvSpPr>
          <p:cNvPr id="73" name="同心圆 72"/>
          <p:cNvSpPr/>
          <p:nvPr/>
        </p:nvSpPr>
        <p:spPr>
          <a:xfrm>
            <a:off x="5055540" y="200025"/>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4" name="同心圆 73"/>
          <p:cNvSpPr/>
          <p:nvPr/>
        </p:nvSpPr>
        <p:spPr>
          <a:xfrm>
            <a:off x="5970111" y="485774"/>
            <a:ext cx="179096" cy="179096"/>
          </a:xfrm>
          <a:prstGeom prst="donu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5" name="同心圆 74"/>
          <p:cNvSpPr/>
          <p:nvPr/>
        </p:nvSpPr>
        <p:spPr>
          <a:xfrm>
            <a:off x="5337467" y="3821403"/>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zh-CN" altLang="en-US" sz="3600">
              <a:solidFill>
                <a:schemeClr val="bg1"/>
              </a:solidFill>
              <a:latin typeface="微软雅黑" pitchFamily="34" charset="-122"/>
              <a:ea typeface="微软雅黑" pitchFamily="34" charset="-122"/>
            </a:endParaRPr>
          </a:p>
        </p:txBody>
      </p:sp>
      <p:sp>
        <p:nvSpPr>
          <p:cNvPr id="76" name="同心圆 75"/>
          <p:cNvSpPr/>
          <p:nvPr/>
        </p:nvSpPr>
        <p:spPr>
          <a:xfrm>
            <a:off x="2453627" y="5887535"/>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sp>
        <p:nvSpPr>
          <p:cNvPr id="77" name="同心圆 76"/>
          <p:cNvSpPr/>
          <p:nvPr/>
        </p:nvSpPr>
        <p:spPr>
          <a:xfrm>
            <a:off x="631178" y="5943892"/>
            <a:ext cx="179096" cy="179096"/>
          </a:xfrm>
          <a:prstGeom prst="donu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1"/>
              </a:solidFill>
            </a:endParaRPr>
          </a:p>
        </p:txBody>
      </p:sp>
      <p:grpSp>
        <p:nvGrpSpPr>
          <p:cNvPr id="78" name="组合 77"/>
          <p:cNvGrpSpPr/>
          <p:nvPr/>
        </p:nvGrpSpPr>
        <p:grpSpPr>
          <a:xfrm>
            <a:off x="6347210" y="935013"/>
            <a:ext cx="504056" cy="504056"/>
            <a:chOff x="1827622" y="1343919"/>
            <a:chExt cx="2304000" cy="2304000"/>
          </a:xfrm>
          <a:solidFill>
            <a:schemeClr val="accent1"/>
          </a:solidFill>
        </p:grpSpPr>
        <p:sp>
          <p:nvSpPr>
            <p:cNvPr id="79" name="椭圆 78"/>
            <p:cNvSpPr/>
            <p:nvPr/>
          </p:nvSpPr>
          <p:spPr>
            <a:xfrm>
              <a:off x="1827622" y="1343919"/>
              <a:ext cx="2304000" cy="2304000"/>
            </a:xfrm>
            <a:prstGeom prst="ellipse">
              <a:avLst/>
            </a:prstGeom>
            <a:grp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椭圆 79"/>
            <p:cNvSpPr/>
            <p:nvPr/>
          </p:nvSpPr>
          <p:spPr>
            <a:xfrm>
              <a:off x="1877481" y="1393778"/>
              <a:ext cx="2204282" cy="2204282"/>
            </a:xfrm>
            <a:prstGeom prst="ellipse">
              <a:avLst/>
            </a:prstGeom>
            <a:grp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1" name="组合 80"/>
          <p:cNvGrpSpPr/>
          <p:nvPr/>
        </p:nvGrpSpPr>
        <p:grpSpPr>
          <a:xfrm>
            <a:off x="5718083" y="2659038"/>
            <a:ext cx="504056" cy="504056"/>
            <a:chOff x="1827622" y="1343919"/>
            <a:chExt cx="2304000" cy="2304000"/>
          </a:xfrm>
        </p:grpSpPr>
        <p:sp>
          <p:nvSpPr>
            <p:cNvPr id="82" name="椭圆 81"/>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椭圆 82"/>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p:cNvGrpSpPr/>
          <p:nvPr/>
        </p:nvGrpSpPr>
        <p:grpSpPr>
          <a:xfrm>
            <a:off x="4700112" y="4287043"/>
            <a:ext cx="504056" cy="504056"/>
            <a:chOff x="1827622" y="1343919"/>
            <a:chExt cx="2304000" cy="2304000"/>
          </a:xfrm>
        </p:grpSpPr>
        <p:sp>
          <p:nvSpPr>
            <p:cNvPr id="85" name="椭圆 84"/>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p:nvGrpSpPr>
        <p:grpSpPr>
          <a:xfrm>
            <a:off x="4055675" y="738779"/>
            <a:ext cx="746082" cy="746082"/>
            <a:chOff x="1827622" y="1343919"/>
            <a:chExt cx="2304000" cy="2304000"/>
          </a:xfrm>
        </p:grpSpPr>
        <p:sp>
          <p:nvSpPr>
            <p:cNvPr id="88" name="椭圆 87"/>
            <p:cNvSpPr/>
            <p:nvPr/>
          </p:nvSpPr>
          <p:spPr>
            <a:xfrm>
              <a:off x="1827622" y="1343919"/>
              <a:ext cx="2304000" cy="2304000"/>
            </a:xfrm>
            <a:prstGeom prst="ellipse">
              <a:avLst/>
            </a:prstGeom>
            <a:gradFill flip="none" rotWithShape="1">
              <a:gsLst>
                <a:gs pos="100000">
                  <a:schemeClr val="bg1">
                    <a:lumMod val="85000"/>
                  </a:schemeClr>
                </a:gs>
                <a:gs pos="0">
                  <a:schemeClr val="bg1"/>
                </a:gs>
              </a:gsLst>
              <a:path path="circle">
                <a:fillToRect l="100000" b="100000"/>
              </a:path>
              <a:tileRect t="-100000" r="-100000"/>
            </a:gradFill>
            <a:ln w="12700">
              <a:noFill/>
            </a:ln>
            <a:effectLst>
              <a:outerShdw blurRad="254000" dist="241300" dir="7800000" sx="85000" sy="85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1877481" y="1393778"/>
              <a:ext cx="2204282" cy="2204282"/>
            </a:xfrm>
            <a:prstGeom prst="ellipse">
              <a:avLst/>
            </a:prstGeom>
            <a:gradFill flip="none" rotWithShape="1">
              <a:gsLst>
                <a:gs pos="0">
                  <a:schemeClr val="bg1">
                    <a:lumMod val="85000"/>
                  </a:schemeClr>
                </a:gs>
                <a:gs pos="100000">
                  <a:srgbClr val="FEFEFE"/>
                </a:gs>
              </a:gsLst>
              <a:path path="circle">
                <a:fillToRect l="100000" b="100000"/>
              </a:path>
              <a:tileRect t="-100000" r="-100000"/>
            </a:grad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81797" y="1832771"/>
            <a:ext cx="1494182" cy="1356879"/>
          </a:xfrm>
          <a:prstGeom prst="rect">
            <a:avLst/>
          </a:prstGeom>
        </p:spPr>
      </p:pic>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600">
        <p15:prstTrans prst="prestige"/>
      </p:transition>
    </mc:Choice>
    <mc:Fallback>
      <p:transition spd="slow">
        <p:fade/>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1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Oval 4"/>
          <p:cNvSpPr>
            <a:spLocks noChangeArrowheads="1"/>
          </p:cNvSpPr>
          <p:nvPr/>
        </p:nvSpPr>
        <p:spPr bwMode="auto">
          <a:xfrm>
            <a:off x="4241058" y="1415036"/>
            <a:ext cx="1746230" cy="1771589"/>
          </a:xfrm>
          <a:prstGeom prst="ellipse">
            <a:avLst/>
          </a:prstGeom>
          <a:solidFill>
            <a:srgbClr val="FFC400"/>
          </a:solidFill>
          <a:ln w="12700">
            <a:noFill/>
            <a:round/>
          </a:ln>
          <a:effectLst/>
        </p:spPr>
        <p:txBody>
          <a:bodyPr wrap="none" lIns="96248" tIns="48125" rIns="96248" bIns="48125" anchor="ctr"/>
          <a:p>
            <a:endParaRPr lang="ko-KR" altLang="en-US">
              <a:solidFill>
                <a:srgbClr val="000000"/>
              </a:solidFill>
              <a:latin typeface="굴림" pitchFamily="34" charset="-127"/>
              <a:ea typeface="굴림" pitchFamily="34" charset="-127"/>
            </a:endParaRPr>
          </a:p>
        </p:txBody>
      </p:sp>
      <p:sp>
        <p:nvSpPr>
          <p:cNvPr id="7" name="Oval 4"/>
          <p:cNvSpPr>
            <a:spLocks noChangeArrowheads="1"/>
          </p:cNvSpPr>
          <p:nvPr/>
        </p:nvSpPr>
        <p:spPr bwMode="auto">
          <a:xfrm>
            <a:off x="4241058" y="1944037"/>
            <a:ext cx="1746230" cy="1242590"/>
          </a:xfrm>
          <a:custGeom>
            <a:avLst/>
            <a:gdLst/>
            <a:ahLst/>
            <a:cxnLst/>
            <a:rect l="l" t="t" r="r" b="b"/>
            <a:pathLst>
              <a:path w="1667532" h="1169451">
                <a:moveTo>
                  <a:pt x="71654" y="0"/>
                </a:moveTo>
                <a:lnTo>
                  <a:pt x="1595878" y="0"/>
                </a:lnTo>
                <a:cubicBezTo>
                  <a:pt x="1642324" y="102389"/>
                  <a:pt x="1667532" y="216148"/>
                  <a:pt x="1667532" y="335794"/>
                </a:cubicBezTo>
                <a:cubicBezTo>
                  <a:pt x="1667532" y="796210"/>
                  <a:pt x="1294242" y="1169451"/>
                  <a:pt x="833766" y="1169451"/>
                </a:cubicBezTo>
                <a:cubicBezTo>
                  <a:pt x="373290" y="1169451"/>
                  <a:pt x="0" y="796210"/>
                  <a:pt x="0" y="335794"/>
                </a:cubicBezTo>
                <a:cubicBezTo>
                  <a:pt x="0" y="216148"/>
                  <a:pt x="25208" y="102389"/>
                  <a:pt x="71654" y="0"/>
                </a:cubicBezTo>
                <a:close/>
              </a:path>
            </a:pathLst>
          </a:custGeom>
          <a:solidFill>
            <a:srgbClr val="005DA2"/>
          </a:solidFill>
          <a:ln w="12700">
            <a:noFill/>
            <a:round/>
          </a:ln>
        </p:spPr>
        <p:txBody>
          <a:bodyPr wrap="none" lIns="96248" tIns="48125" rIns="96248" bIns="48125" anchor="ctr"/>
          <a:p>
            <a:endParaRPr lang="ko-KR" altLang="en-US">
              <a:solidFill>
                <a:srgbClr val="000000"/>
              </a:solidFill>
              <a:latin typeface="굴림" pitchFamily="34" charset="-127"/>
              <a:ea typeface="굴림" pitchFamily="34" charset="-127"/>
            </a:endParaRPr>
          </a:p>
        </p:txBody>
      </p:sp>
      <p:sp>
        <p:nvSpPr>
          <p:cNvPr id="8" name="Oval 4"/>
          <p:cNvSpPr>
            <a:spLocks noChangeArrowheads="1"/>
          </p:cNvSpPr>
          <p:nvPr/>
        </p:nvSpPr>
        <p:spPr bwMode="auto">
          <a:xfrm>
            <a:off x="2593852" y="2228713"/>
            <a:ext cx="2152199" cy="2183738"/>
          </a:xfrm>
          <a:prstGeom prst="ellipse">
            <a:avLst/>
          </a:prstGeom>
          <a:solidFill>
            <a:srgbClr val="FFC400"/>
          </a:solidFill>
          <a:ln w="12700">
            <a:noFill/>
            <a:round/>
          </a:ln>
          <a:effectLst/>
        </p:spPr>
        <p:txBody>
          <a:bodyPr wrap="none" lIns="96248" tIns="48125" rIns="96248" bIns="48125" anchor="ctr"/>
          <a:p>
            <a:endParaRPr lang="ko-KR" altLang="en-US">
              <a:solidFill>
                <a:srgbClr val="000000"/>
              </a:solidFill>
              <a:latin typeface="굴림" pitchFamily="34" charset="-127"/>
              <a:ea typeface="굴림" pitchFamily="34" charset="-127"/>
            </a:endParaRPr>
          </a:p>
        </p:txBody>
      </p:sp>
      <p:sp>
        <p:nvSpPr>
          <p:cNvPr id="9" name="Oval 4"/>
          <p:cNvSpPr>
            <a:spLocks noChangeArrowheads="1"/>
          </p:cNvSpPr>
          <p:nvPr/>
        </p:nvSpPr>
        <p:spPr bwMode="auto">
          <a:xfrm>
            <a:off x="2593852" y="3302251"/>
            <a:ext cx="2152199" cy="1110201"/>
          </a:xfrm>
          <a:custGeom>
            <a:avLst/>
            <a:gdLst/>
            <a:ahLst/>
            <a:cxnLst/>
            <a:rect l="l" t="t" r="r" b="b"/>
            <a:pathLst>
              <a:path w="2055204" h="1044854">
                <a:moveTo>
                  <a:pt x="871" y="0"/>
                </a:moveTo>
                <a:lnTo>
                  <a:pt x="2054333" y="0"/>
                </a:lnTo>
                <a:cubicBezTo>
                  <a:pt x="2055157" y="5732"/>
                  <a:pt x="2055204" y="11487"/>
                  <a:pt x="2055204" y="17253"/>
                </a:cubicBezTo>
                <a:cubicBezTo>
                  <a:pt x="2055204" y="584781"/>
                  <a:pt x="1595131" y="1044854"/>
                  <a:pt x="1027602" y="1044854"/>
                </a:cubicBezTo>
                <a:cubicBezTo>
                  <a:pt x="460073" y="1044854"/>
                  <a:pt x="0" y="584781"/>
                  <a:pt x="0" y="17253"/>
                </a:cubicBezTo>
                <a:close/>
              </a:path>
            </a:pathLst>
          </a:custGeom>
          <a:solidFill>
            <a:srgbClr val="005DA2"/>
          </a:solidFill>
          <a:ln w="12700">
            <a:noFill/>
            <a:round/>
          </a:ln>
        </p:spPr>
        <p:txBody>
          <a:bodyPr wrap="none" lIns="96248" tIns="48125" rIns="96248" bIns="48125" anchor="ctr"/>
          <a:p>
            <a:endParaRPr lang="ko-KR" altLang="en-US">
              <a:solidFill>
                <a:srgbClr val="000000"/>
              </a:solidFill>
              <a:latin typeface="굴림" pitchFamily="34" charset="-127"/>
              <a:ea typeface="굴림" pitchFamily="34" charset="-127"/>
            </a:endParaRPr>
          </a:p>
        </p:txBody>
      </p:sp>
      <p:sp>
        <p:nvSpPr>
          <p:cNvPr id="10" name="Oval 4"/>
          <p:cNvSpPr>
            <a:spLocks noChangeArrowheads="1"/>
          </p:cNvSpPr>
          <p:nvPr/>
        </p:nvSpPr>
        <p:spPr bwMode="auto">
          <a:xfrm>
            <a:off x="648848" y="3273872"/>
            <a:ext cx="2641590" cy="2680302"/>
          </a:xfrm>
          <a:prstGeom prst="ellipse">
            <a:avLst/>
          </a:prstGeom>
          <a:solidFill>
            <a:srgbClr val="FFC400"/>
          </a:solidFill>
          <a:ln w="12700">
            <a:noFill/>
            <a:round/>
          </a:ln>
          <a:effectLst/>
        </p:spPr>
        <p:txBody>
          <a:bodyPr wrap="none" lIns="96248" tIns="48125" rIns="96248" bIns="48125" anchor="ctr"/>
          <a:p>
            <a:endParaRPr lang="ko-KR" altLang="en-US">
              <a:solidFill>
                <a:srgbClr val="000000"/>
              </a:solidFill>
              <a:latin typeface="굴림" pitchFamily="34" charset="-127"/>
              <a:ea typeface="굴림" pitchFamily="34" charset="-127"/>
            </a:endParaRPr>
          </a:p>
        </p:txBody>
      </p:sp>
      <p:sp>
        <p:nvSpPr>
          <p:cNvPr id="11" name="Oval 4"/>
          <p:cNvSpPr>
            <a:spLocks noChangeArrowheads="1"/>
          </p:cNvSpPr>
          <p:nvPr/>
        </p:nvSpPr>
        <p:spPr bwMode="auto">
          <a:xfrm>
            <a:off x="876437" y="5366049"/>
            <a:ext cx="2186414" cy="588123"/>
          </a:xfrm>
          <a:custGeom>
            <a:avLst/>
            <a:gdLst/>
            <a:ahLst/>
            <a:cxnLst/>
            <a:rect l="l" t="t" r="r" b="b"/>
            <a:pathLst>
              <a:path w="2087877" h="553506">
                <a:moveTo>
                  <a:pt x="0" y="0"/>
                </a:moveTo>
                <a:lnTo>
                  <a:pt x="2087877" y="0"/>
                </a:lnTo>
                <a:cubicBezTo>
                  <a:pt x="1861113" y="334090"/>
                  <a:pt x="1478149" y="553506"/>
                  <a:pt x="1043938" y="553506"/>
                </a:cubicBezTo>
                <a:cubicBezTo>
                  <a:pt x="609727" y="553506"/>
                  <a:pt x="226764" y="334090"/>
                  <a:pt x="0" y="0"/>
                </a:cubicBezTo>
                <a:close/>
              </a:path>
            </a:pathLst>
          </a:custGeom>
          <a:solidFill>
            <a:srgbClr val="005DA2"/>
          </a:solidFill>
          <a:ln w="12700">
            <a:noFill/>
            <a:round/>
          </a:ln>
        </p:spPr>
        <p:txBody>
          <a:bodyPr wrap="none" lIns="96248" tIns="48125" rIns="96248" bIns="48125" anchor="ctr"/>
          <a:p>
            <a:endParaRPr lang="ko-KR" altLang="en-US">
              <a:solidFill>
                <a:srgbClr val="000000"/>
              </a:solidFill>
              <a:latin typeface="굴림" pitchFamily="34" charset="-127"/>
              <a:ea typeface="굴림" pitchFamily="34" charset="-127"/>
            </a:endParaRPr>
          </a:p>
        </p:txBody>
      </p:sp>
      <p:sp>
        <p:nvSpPr>
          <p:cNvPr id="12" name="TextBox 11"/>
          <p:cNvSpPr txBox="1"/>
          <p:nvPr/>
        </p:nvSpPr>
        <p:spPr>
          <a:xfrm>
            <a:off x="1435876" y="4343512"/>
            <a:ext cx="1158240" cy="541020"/>
          </a:xfrm>
          <a:prstGeom prst="rect">
            <a:avLst/>
          </a:prstGeom>
          <a:noFill/>
        </p:spPr>
        <p:txBody>
          <a:bodyPr wrap="none" lIns="96248" tIns="48125" rIns="96248" bIns="48125" rtlCol="0" anchor="ctr">
            <a:spAutoFit/>
          </a:bodyPr>
          <a:p>
            <a:r>
              <a:rPr lang="zh-CN" altLang="en-US" sz="2900" dirty="0">
                <a:solidFill>
                  <a:schemeClr val="bg1"/>
                </a:solidFill>
                <a:latin typeface="微软雅黑" pitchFamily="34" charset="-122"/>
                <a:ea typeface="微软雅黑" pitchFamily="34" charset="-122"/>
              </a:rPr>
              <a:t>问题</a:t>
            </a:r>
            <a:r>
              <a:rPr lang="en-US" altLang="zh-CN" sz="2900" dirty="0">
                <a:solidFill>
                  <a:schemeClr val="bg1"/>
                </a:solidFill>
                <a:latin typeface="微软雅黑" pitchFamily="34" charset="-122"/>
                <a:ea typeface="微软雅黑" pitchFamily="34" charset="-122"/>
              </a:rPr>
              <a:t>3</a:t>
            </a:r>
            <a:endParaRPr lang="en-US" altLang="zh-CN" sz="2900" dirty="0">
              <a:solidFill>
                <a:schemeClr val="bg1"/>
              </a:solidFill>
              <a:latin typeface="微软雅黑" pitchFamily="34" charset="-122"/>
              <a:ea typeface="微软雅黑" pitchFamily="34" charset="-122"/>
            </a:endParaRPr>
          </a:p>
        </p:txBody>
      </p:sp>
      <p:sp>
        <p:nvSpPr>
          <p:cNvPr id="13" name="TextBox 12"/>
          <p:cNvSpPr txBox="1"/>
          <p:nvPr/>
        </p:nvSpPr>
        <p:spPr>
          <a:xfrm>
            <a:off x="3157028" y="2794671"/>
            <a:ext cx="1024890" cy="479425"/>
          </a:xfrm>
          <a:prstGeom prst="rect">
            <a:avLst/>
          </a:prstGeom>
          <a:noFill/>
        </p:spPr>
        <p:txBody>
          <a:bodyPr wrap="none" lIns="96248" tIns="48125" rIns="96248" bIns="48125" rtlCol="0" anchor="ctr">
            <a:spAutoFit/>
          </a:bodyPr>
          <a:p>
            <a:r>
              <a:rPr lang="zh-CN" altLang="en-US" sz="2500" dirty="0">
                <a:solidFill>
                  <a:schemeClr val="bg1"/>
                </a:solidFill>
                <a:latin typeface="微软雅黑" pitchFamily="34" charset="-122"/>
                <a:ea typeface="微软雅黑" pitchFamily="34" charset="-122"/>
              </a:rPr>
              <a:t>问题</a:t>
            </a:r>
            <a:r>
              <a:rPr lang="en-US" altLang="zh-CN" sz="2500" dirty="0">
                <a:solidFill>
                  <a:schemeClr val="bg1"/>
                </a:solidFill>
                <a:latin typeface="微软雅黑" pitchFamily="34" charset="-122"/>
                <a:ea typeface="微软雅黑" pitchFamily="34" charset="-122"/>
              </a:rPr>
              <a:t>2</a:t>
            </a:r>
            <a:endParaRPr lang="en-US" altLang="zh-CN" sz="2500" dirty="0">
              <a:solidFill>
                <a:schemeClr val="bg1"/>
              </a:solidFill>
              <a:latin typeface="微软雅黑" pitchFamily="34" charset="-122"/>
              <a:ea typeface="微软雅黑" pitchFamily="34" charset="-122"/>
            </a:endParaRPr>
          </a:p>
        </p:txBody>
      </p:sp>
      <p:sp>
        <p:nvSpPr>
          <p:cNvPr id="14" name="TextBox 13"/>
          <p:cNvSpPr txBox="1"/>
          <p:nvPr/>
        </p:nvSpPr>
        <p:spPr>
          <a:xfrm>
            <a:off x="4745742" y="2068282"/>
            <a:ext cx="991870" cy="464185"/>
          </a:xfrm>
          <a:prstGeom prst="rect">
            <a:avLst/>
          </a:prstGeom>
          <a:noFill/>
        </p:spPr>
        <p:txBody>
          <a:bodyPr wrap="none" lIns="96248" tIns="48125" rIns="96248" bIns="48125" rtlCol="0" anchor="ctr">
            <a:spAutoFit/>
          </a:bodyPr>
          <a:p>
            <a:r>
              <a:rPr lang="zh-CN" altLang="en-US" dirty="0" smtClean="0">
                <a:solidFill>
                  <a:schemeClr val="bg1"/>
                </a:solidFill>
                <a:latin typeface="微软雅黑" pitchFamily="34" charset="-122"/>
                <a:ea typeface="微软雅黑" pitchFamily="34" charset="-122"/>
              </a:rPr>
              <a:t>问题</a:t>
            </a:r>
            <a:r>
              <a:rPr lang="en-US" altLang="zh-CN" dirty="0" smtClean="0">
                <a:solidFill>
                  <a:schemeClr val="bg1"/>
                </a:solidFill>
                <a:latin typeface="微软雅黑" pitchFamily="34" charset="-122"/>
                <a:ea typeface="微软雅黑" pitchFamily="34" charset="-122"/>
              </a:rPr>
              <a:t>1</a:t>
            </a:r>
            <a:endParaRPr lang="en-US" altLang="zh-CN" dirty="0" smtClean="0">
              <a:solidFill>
                <a:schemeClr val="bg1"/>
              </a:solidFill>
              <a:latin typeface="微软雅黑" pitchFamily="34" charset="-122"/>
              <a:ea typeface="微软雅黑" pitchFamily="34" charset="-122"/>
            </a:endParaRPr>
          </a:p>
        </p:txBody>
      </p:sp>
      <p:cxnSp>
        <p:nvCxnSpPr>
          <p:cNvPr id="16" name="直接连接符 15"/>
          <p:cNvCxnSpPr/>
          <p:nvPr/>
        </p:nvCxnSpPr>
        <p:spPr>
          <a:xfrm>
            <a:off x="5102482" y="2420358"/>
            <a:ext cx="2320333" cy="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7" name="直接连接符 16"/>
          <p:cNvCxnSpPr/>
          <p:nvPr/>
        </p:nvCxnSpPr>
        <p:spPr>
          <a:xfrm flipV="1">
            <a:off x="3595370" y="3750945"/>
            <a:ext cx="2838450" cy="35560"/>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cxnSp>
        <p:nvCxnSpPr>
          <p:cNvPr id="18" name="直接连接符 17"/>
          <p:cNvCxnSpPr/>
          <p:nvPr/>
        </p:nvCxnSpPr>
        <p:spPr>
          <a:xfrm>
            <a:off x="1969770" y="4904105"/>
            <a:ext cx="3481705" cy="29845"/>
          </a:xfrm>
          <a:prstGeom prst="line">
            <a:avLst/>
          </a:prstGeom>
          <a:noFill/>
          <a:ln w="9525">
            <a:solidFill>
              <a:schemeClr val="bg1">
                <a:lumMod val="50000"/>
              </a:schemeClr>
            </a:solidFill>
            <a:prstDash val="sysDot"/>
            <a:headEnd type="oval"/>
            <a:tailEnd type="oval"/>
          </a:ln>
        </p:spPr>
        <p:style>
          <a:lnRef idx="2">
            <a:schemeClr val="accent1">
              <a:shade val="50000"/>
            </a:schemeClr>
          </a:lnRef>
          <a:fillRef idx="1">
            <a:schemeClr val="accent1"/>
          </a:fillRef>
          <a:effectRef idx="0">
            <a:schemeClr val="accent1"/>
          </a:effectRef>
          <a:fontRef idx="minor">
            <a:schemeClr val="lt1"/>
          </a:fontRef>
        </p:style>
      </p:cxnSp>
      <p:sp>
        <p:nvSpPr>
          <p:cNvPr id="19" name="TextBox 18"/>
          <p:cNvSpPr txBox="1"/>
          <p:nvPr/>
        </p:nvSpPr>
        <p:spPr>
          <a:xfrm>
            <a:off x="5571490" y="4412615"/>
            <a:ext cx="5981700" cy="1694815"/>
          </a:xfrm>
          <a:prstGeom prst="rect">
            <a:avLst/>
          </a:prstGeom>
          <a:noFill/>
        </p:spPr>
        <p:txBody>
          <a:bodyPr wrap="square" lIns="96248" tIns="48125" rIns="96248" bIns="48125" rtlCol="0">
            <a:spAutoFit/>
          </a:bodyPr>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3.在具有不同风险敏感型客户的市场中，如果使用区块链技术来帮助识别不同类型的风险敏感型客户，如果只能提供统一的固定价格，那么最优服务价格将是多少？如果为每种类型的风险敏感客户提供定制的服务定价，那么平台，服务代理商和消费者将分别获得什么收益？</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20" name="TextBox 19"/>
          <p:cNvSpPr txBox="1"/>
          <p:nvPr/>
        </p:nvSpPr>
        <p:spPr>
          <a:xfrm>
            <a:off x="6646545" y="3149600"/>
            <a:ext cx="4764405" cy="1054735"/>
          </a:xfrm>
          <a:prstGeom prst="rect">
            <a:avLst/>
          </a:prstGeom>
          <a:noFill/>
        </p:spPr>
        <p:txBody>
          <a:bodyPr wrap="square" lIns="96248" tIns="48125" rIns="96248" bIns="48125" rtlCol="0">
            <a:spAutoFit/>
          </a:bodyPr>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2.对于雇佣服务代理的数量和有效需求到达率，它们将如何影响最佳按需服务定价，消费者剩余，平台和雇佣服务代理的盈利能力和获利风险？</a:t>
            </a:r>
            <a:endParaRPr lang="zh-CN" altLang="en-US" sz="1600" dirty="0">
              <a:solidFill>
                <a:schemeClr val="tx1">
                  <a:lumMod val="75000"/>
                  <a:lumOff val="25000"/>
                </a:schemeClr>
              </a:solidFill>
              <a:latin typeface="微软雅黑" pitchFamily="34" charset="-122"/>
              <a:ea typeface="微软雅黑" pitchFamily="34" charset="-122"/>
            </a:endParaRPr>
          </a:p>
        </p:txBody>
      </p:sp>
      <p:sp>
        <p:nvSpPr>
          <p:cNvPr id="21" name="TextBox 20"/>
          <p:cNvSpPr txBox="1"/>
          <p:nvPr/>
        </p:nvSpPr>
        <p:spPr>
          <a:xfrm>
            <a:off x="7510832" y="1943756"/>
            <a:ext cx="4042073" cy="1054735"/>
          </a:xfrm>
          <a:prstGeom prst="rect">
            <a:avLst/>
          </a:prstGeom>
          <a:noFill/>
        </p:spPr>
        <p:txBody>
          <a:bodyPr wrap="square" lIns="96248" tIns="48125" rIns="96248" bIns="48125" rtlCol="0">
            <a:spAutoFit/>
          </a:bodyPr>
          <a:p>
            <a:pPr>
              <a:lnSpc>
                <a:spcPct val="130000"/>
              </a:lnSpc>
            </a:pPr>
            <a:r>
              <a:rPr lang="zh-CN" altLang="en-US" sz="1600" dirty="0">
                <a:solidFill>
                  <a:schemeClr val="tx1">
                    <a:lumMod val="75000"/>
                    <a:lumOff val="25000"/>
                  </a:schemeClr>
                </a:solidFill>
                <a:latin typeface="+mn-ea"/>
                <a:ea typeface="微软雅黑" pitchFamily="34" charset="-122"/>
                <a:cs typeface="+mn-ea"/>
              </a:rPr>
              <a:t>1.客户的风险态度将如何影响最佳按需服务定价，消费者剩余，平台和雇佣服务代理商的盈利能力和利润风险？</a:t>
            </a:r>
            <a:endParaRPr lang="zh-CN" altLang="en-US" sz="1600" dirty="0">
              <a:solidFill>
                <a:schemeClr val="tx1">
                  <a:lumMod val="75000"/>
                  <a:lumOff val="25000"/>
                </a:schemeClr>
              </a:solidFill>
              <a:latin typeface="+mn-ea"/>
              <a:ea typeface="微软雅黑" pitchFamily="34" charset="-122"/>
              <a:cs typeface="+mn-ea"/>
            </a:endParaRPr>
          </a:p>
        </p:txBody>
      </p:sp>
      <p:sp>
        <p:nvSpPr>
          <p:cNvPr id="2" name="文本框 2"/>
          <p:cNvSpPr txBox="1"/>
          <p:nvPr/>
        </p:nvSpPr>
        <p:spPr>
          <a:xfrm>
            <a:off x="1363345" y="197485"/>
            <a:ext cx="321627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1.2 </a:t>
            </a:r>
            <a:r>
              <a:rPr lang="zh-CN" altLang="en-US" sz="2800" b="1" dirty="0">
                <a:solidFill>
                  <a:srgbClr val="005DA2"/>
                </a:solidFill>
                <a:latin typeface="微软雅黑" pitchFamily="34" charset="-122"/>
                <a:ea typeface="微软雅黑" pitchFamily="34" charset="-122"/>
              </a:rPr>
              <a:t>研究问题</a:t>
            </a:r>
            <a:endParaRPr lang="zh-CN" altLang="en-US" sz="2800" b="1" dirty="0">
              <a:solidFill>
                <a:srgbClr val="005DA2"/>
              </a:solidFill>
              <a:latin typeface="微软雅黑" pitchFamily="34" charset="-122"/>
              <a:ea typeface="微软雅黑" pitchFamily="34" charset="-122"/>
            </a:endParaRPr>
          </a:p>
        </p:txBody>
      </p:sp>
      <p:sp>
        <p:nvSpPr>
          <p:cNvPr id="3" name="禁止符 2"/>
          <p:cNvSpPr/>
          <p:nvPr/>
        </p:nvSpPr>
        <p:spPr>
          <a:xfrm>
            <a:off x="1130935" y="197485"/>
            <a:ext cx="503555" cy="50355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p:transition spd="slow" advTm="1594"/>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1130935" y="1307465"/>
            <a:ext cx="10204450" cy="4523105"/>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a:t>通过研究有以下发现：</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在基本模型中，当我们假设市场仅包括具有相同风险态度类型的同质客户：如果客户对风险的厌恶程度更高，那么最优服务价格将会下降。在寻求风险的情况下出现了相反的情况，在这种情况下，如果客户寻求更多的风险，则最佳服务价格将提高。通过比较客户的三种不同的风险态度，我们发现，当客户寻求风险时，即使平台和服务代理商的获利风险最大，消费者剩余以及平台和服务代理商的预期利润也最高。当客户厌恶风险时，情况恰恰相反。在基本模型下，我们得出结论，即客户的风险态度在为按需服务制定最佳服务定价方面起着至关重要的作用。</a:t>
            </a:r>
            <a:endParaRPr lang="zh-CN" altLang="en-US" sz="1600"/>
          </a:p>
          <a:p>
            <a:pPr indent="406400" fontAlgn="auto">
              <a:lnSpc>
                <a:spcPct val="150000"/>
              </a:lnSpc>
              <a:extLst>
                <a:ext uri="{35155182-B16C-46BC-9424-99874614C6A1}">
                  <wpsdc:indentchars xmlns:wpsdc="http://www.wps.cn/officeDocument/2017/drawingmlCustomData" val="200" checksum="1740828767"/>
                </a:ext>
              </a:extLst>
            </a:pPr>
            <a:r>
              <a:rPr lang="zh-CN" altLang="en-US" sz="1600"/>
              <a:t>在具有包括具有不同风险态度的客户的市场的扩展模型中，我们使用区块链技术首先认为该平台可以准确评估寻求风险，风险中立和规避风险的客户的比例，然后提供最佳价格。对于平台向所有客户提供统一价格的场景（与他们的风险态度无关），以及平台向客户提供针对其风险态度的定制价格的场景，我们得出各自的最佳服务价格。在这两种情况下进行比较可得出定制服务定价的价值（通过使用区块链技术可以实现）。忽略客户风险偏好所带来的损失将得到进一步评估。我们发现，区块链技术是一种有用的技术工具，可以提高按需服务平台的最佳服务定价。</a:t>
            </a:r>
            <a:endParaRPr lang="zh-CN" altLang="en-US" sz="1600"/>
          </a:p>
        </p:txBody>
      </p:sp>
      <p:sp>
        <p:nvSpPr>
          <p:cNvPr id="3" name="文本框 2"/>
          <p:cNvSpPr txBox="1"/>
          <p:nvPr/>
        </p:nvSpPr>
        <p:spPr>
          <a:xfrm>
            <a:off x="1363345" y="197485"/>
            <a:ext cx="327215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1.2 </a:t>
            </a:r>
            <a:r>
              <a:rPr lang="zh-CN" altLang="en-US" sz="2800" b="1" dirty="0">
                <a:solidFill>
                  <a:srgbClr val="005DA2"/>
                </a:solidFill>
                <a:latin typeface="微软雅黑" pitchFamily="34" charset="-122"/>
                <a:ea typeface="微软雅黑" pitchFamily="34" charset="-122"/>
              </a:rPr>
              <a:t>主要发现</a:t>
            </a:r>
            <a:endParaRPr lang="zh-CN" altLang="en-US" sz="2800" b="1" dirty="0">
              <a:solidFill>
                <a:srgbClr val="005DA2"/>
              </a:solidFill>
              <a:latin typeface="微软雅黑" pitchFamily="34" charset="-122"/>
              <a:ea typeface="微软雅黑" pitchFamily="34" charset="-122"/>
            </a:endParaRPr>
          </a:p>
        </p:txBody>
      </p:sp>
      <p:sp>
        <p:nvSpPr>
          <p:cNvPr id="4" name="禁止符 3"/>
          <p:cNvSpPr/>
          <p:nvPr/>
        </p:nvSpPr>
        <p:spPr>
          <a:xfrm>
            <a:off x="1130935" y="197485"/>
            <a:ext cx="503555" cy="50355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23">
        <p15:prstTrans prst="prestige"/>
      </p:transition>
    </mc:Choice>
    <mc:Fallback>
      <p:transition spd="slow" advTm="123">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1" name="Freeform 7"/>
          <p:cNvSpPr/>
          <p:nvPr/>
        </p:nvSpPr>
        <p:spPr bwMode="auto">
          <a:xfrm rot="18900000">
            <a:off x="8555886" y="1606985"/>
            <a:ext cx="1746988" cy="1746988"/>
          </a:xfrm>
          <a:custGeom>
            <a:avLst/>
            <a:gdLst>
              <a:gd name="T0" fmla="*/ 720 w 720"/>
              <a:gd name="T1" fmla="*/ 275 h 720"/>
              <a:gd name="T2" fmla="*/ 643 w 720"/>
              <a:gd name="T3" fmla="*/ 352 h 720"/>
              <a:gd name="T4" fmla="*/ 643 w 720"/>
              <a:gd name="T5" fmla="*/ 352 h 720"/>
              <a:gd name="T6" fmla="*/ 603 w 720"/>
              <a:gd name="T7" fmla="*/ 336 h 720"/>
              <a:gd name="T8" fmla="*/ 569 w 720"/>
              <a:gd name="T9" fmla="*/ 313 h 720"/>
              <a:gd name="T10" fmla="*/ 543 w 720"/>
              <a:gd name="T11" fmla="*/ 356 h 720"/>
              <a:gd name="T12" fmla="*/ 542 w 720"/>
              <a:gd name="T13" fmla="*/ 365 h 720"/>
              <a:gd name="T14" fmla="*/ 542 w 720"/>
              <a:gd name="T15" fmla="*/ 542 h 720"/>
              <a:gd name="T16" fmla="*/ 542 w 720"/>
              <a:gd name="T17" fmla="*/ 542 h 720"/>
              <a:gd name="T18" fmla="*/ 356 w 720"/>
              <a:gd name="T19" fmla="*/ 542 h 720"/>
              <a:gd name="T20" fmla="*/ 345 w 720"/>
              <a:gd name="T21" fmla="*/ 543 h 720"/>
              <a:gd name="T22" fmla="*/ 296 w 720"/>
              <a:gd name="T23" fmla="*/ 572 h 720"/>
              <a:gd name="T24" fmla="*/ 314 w 720"/>
              <a:gd name="T25" fmla="*/ 610 h 720"/>
              <a:gd name="T26" fmla="*/ 320 w 720"/>
              <a:gd name="T27" fmla="*/ 617 h 720"/>
              <a:gd name="T28" fmla="*/ 335 w 720"/>
              <a:gd name="T29" fmla="*/ 652 h 720"/>
              <a:gd name="T30" fmla="*/ 266 w 720"/>
              <a:gd name="T31" fmla="*/ 720 h 720"/>
              <a:gd name="T32" fmla="*/ 198 w 720"/>
              <a:gd name="T33" fmla="*/ 652 h 720"/>
              <a:gd name="T34" fmla="*/ 198 w 720"/>
              <a:gd name="T35" fmla="*/ 652 h 720"/>
              <a:gd name="T36" fmla="*/ 212 w 720"/>
              <a:gd name="T37" fmla="*/ 617 h 720"/>
              <a:gd name="T38" fmla="*/ 219 w 720"/>
              <a:gd name="T39" fmla="*/ 610 h 720"/>
              <a:gd name="T40" fmla="*/ 237 w 720"/>
              <a:gd name="T41" fmla="*/ 572 h 720"/>
              <a:gd name="T42" fmla="*/ 187 w 720"/>
              <a:gd name="T43" fmla="*/ 543 h 720"/>
              <a:gd name="T44" fmla="*/ 177 w 720"/>
              <a:gd name="T45" fmla="*/ 542 h 720"/>
              <a:gd name="T46" fmla="*/ 0 w 720"/>
              <a:gd name="T47" fmla="*/ 542 h 720"/>
              <a:gd name="T48" fmla="*/ 0 w 720"/>
              <a:gd name="T49" fmla="*/ 365 h 720"/>
              <a:gd name="T50" fmla="*/ 1 w 720"/>
              <a:gd name="T51" fmla="*/ 358 h 720"/>
              <a:gd name="T52" fmla="*/ 19 w 720"/>
              <a:gd name="T53" fmla="*/ 321 h 720"/>
              <a:gd name="T54" fmla="*/ 40 w 720"/>
              <a:gd name="T55" fmla="*/ 335 h 720"/>
              <a:gd name="T56" fmla="*/ 47 w 720"/>
              <a:gd name="T57" fmla="*/ 342 h 720"/>
              <a:gd name="T58" fmla="*/ 92 w 720"/>
              <a:gd name="T59" fmla="*/ 360 h 720"/>
              <a:gd name="T60" fmla="*/ 93 w 720"/>
              <a:gd name="T61" fmla="*/ 360 h 720"/>
              <a:gd name="T62" fmla="*/ 178 w 720"/>
              <a:gd name="T63" fmla="*/ 275 h 720"/>
              <a:gd name="T64" fmla="*/ 93 w 720"/>
              <a:gd name="T65" fmla="*/ 190 h 720"/>
              <a:gd name="T66" fmla="*/ 92 w 720"/>
              <a:gd name="T67" fmla="*/ 190 h 720"/>
              <a:gd name="T68" fmla="*/ 47 w 720"/>
              <a:gd name="T69" fmla="*/ 209 h 720"/>
              <a:gd name="T70" fmla="*/ 40 w 720"/>
              <a:gd name="T71" fmla="*/ 215 h 720"/>
              <a:gd name="T72" fmla="*/ 19 w 720"/>
              <a:gd name="T73" fmla="*/ 230 h 720"/>
              <a:gd name="T74" fmla="*/ 1 w 720"/>
              <a:gd name="T75" fmla="*/ 193 h 720"/>
              <a:gd name="T76" fmla="*/ 0 w 720"/>
              <a:gd name="T77" fmla="*/ 186 h 720"/>
              <a:gd name="T78" fmla="*/ 0 w 720"/>
              <a:gd name="T79" fmla="*/ 0 h 720"/>
              <a:gd name="T80" fmla="*/ 177 w 720"/>
              <a:gd name="T81" fmla="*/ 0 h 720"/>
              <a:gd name="T82" fmla="*/ 186 w 720"/>
              <a:gd name="T83" fmla="*/ 1 h 720"/>
              <a:gd name="T84" fmla="*/ 206 w 720"/>
              <a:gd name="T85" fmla="*/ 61 h 720"/>
              <a:gd name="T86" fmla="*/ 190 w 720"/>
              <a:gd name="T87" fmla="*/ 102 h 720"/>
              <a:gd name="T88" fmla="*/ 266 w 720"/>
              <a:gd name="T89" fmla="*/ 179 h 720"/>
              <a:gd name="T90" fmla="*/ 343 w 720"/>
              <a:gd name="T91" fmla="*/ 102 h 720"/>
              <a:gd name="T92" fmla="*/ 327 w 720"/>
              <a:gd name="T93" fmla="*/ 61 h 720"/>
              <a:gd name="T94" fmla="*/ 347 w 720"/>
              <a:gd name="T95" fmla="*/ 1 h 720"/>
              <a:gd name="T96" fmla="*/ 356 w 720"/>
              <a:gd name="T97" fmla="*/ 0 h 720"/>
              <a:gd name="T98" fmla="*/ 542 w 720"/>
              <a:gd name="T99" fmla="*/ 0 h 720"/>
              <a:gd name="T100" fmla="*/ 542 w 720"/>
              <a:gd name="T101" fmla="*/ 186 h 720"/>
              <a:gd name="T102" fmla="*/ 543 w 720"/>
              <a:gd name="T103" fmla="*/ 194 h 720"/>
              <a:gd name="T104" fmla="*/ 569 w 720"/>
              <a:gd name="T105" fmla="*/ 238 h 720"/>
              <a:gd name="T106" fmla="*/ 603 w 720"/>
              <a:gd name="T107" fmla="*/ 215 h 720"/>
              <a:gd name="T108" fmla="*/ 642 w 720"/>
              <a:gd name="T109" fmla="*/ 199 h 720"/>
              <a:gd name="T110" fmla="*/ 643 w 720"/>
              <a:gd name="T111" fmla="*/ 199 h 720"/>
              <a:gd name="T112" fmla="*/ 720 w 720"/>
              <a:gd name="T113" fmla="*/ 275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275"/>
                </a:moveTo>
                <a:cubicBezTo>
                  <a:pt x="720" y="318"/>
                  <a:pt x="686" y="352"/>
                  <a:pt x="643" y="352"/>
                </a:cubicBezTo>
                <a:cubicBezTo>
                  <a:pt x="643" y="352"/>
                  <a:pt x="643" y="352"/>
                  <a:pt x="643" y="352"/>
                </a:cubicBezTo>
                <a:cubicBezTo>
                  <a:pt x="639" y="352"/>
                  <a:pt x="621" y="351"/>
                  <a:pt x="603" y="336"/>
                </a:cubicBezTo>
                <a:cubicBezTo>
                  <a:pt x="592" y="327"/>
                  <a:pt x="580" y="313"/>
                  <a:pt x="569" y="313"/>
                </a:cubicBezTo>
                <a:cubicBezTo>
                  <a:pt x="559" y="313"/>
                  <a:pt x="550" y="323"/>
                  <a:pt x="543" y="356"/>
                </a:cubicBezTo>
                <a:cubicBezTo>
                  <a:pt x="542" y="359"/>
                  <a:pt x="542" y="362"/>
                  <a:pt x="542" y="365"/>
                </a:cubicBezTo>
                <a:cubicBezTo>
                  <a:pt x="542" y="542"/>
                  <a:pt x="542" y="542"/>
                  <a:pt x="542" y="542"/>
                </a:cubicBezTo>
                <a:cubicBezTo>
                  <a:pt x="542" y="542"/>
                  <a:pt x="542" y="542"/>
                  <a:pt x="542" y="542"/>
                </a:cubicBezTo>
                <a:cubicBezTo>
                  <a:pt x="356" y="542"/>
                  <a:pt x="356" y="542"/>
                  <a:pt x="356" y="542"/>
                </a:cubicBezTo>
                <a:cubicBezTo>
                  <a:pt x="352" y="542"/>
                  <a:pt x="349" y="543"/>
                  <a:pt x="345" y="543"/>
                </a:cubicBezTo>
                <a:cubicBezTo>
                  <a:pt x="315" y="550"/>
                  <a:pt x="300" y="559"/>
                  <a:pt x="296" y="572"/>
                </a:cubicBezTo>
                <a:cubicBezTo>
                  <a:pt x="292" y="586"/>
                  <a:pt x="304" y="599"/>
                  <a:pt x="314" y="610"/>
                </a:cubicBezTo>
                <a:cubicBezTo>
                  <a:pt x="316" y="613"/>
                  <a:pt x="318" y="615"/>
                  <a:pt x="320" y="617"/>
                </a:cubicBezTo>
                <a:cubicBezTo>
                  <a:pt x="335" y="634"/>
                  <a:pt x="335" y="651"/>
                  <a:pt x="335" y="652"/>
                </a:cubicBezTo>
                <a:cubicBezTo>
                  <a:pt x="335" y="690"/>
                  <a:pt x="304" y="720"/>
                  <a:pt x="266" y="720"/>
                </a:cubicBezTo>
                <a:cubicBezTo>
                  <a:pt x="229" y="720"/>
                  <a:pt x="198" y="690"/>
                  <a:pt x="198" y="652"/>
                </a:cubicBezTo>
                <a:cubicBezTo>
                  <a:pt x="198" y="652"/>
                  <a:pt x="198" y="652"/>
                  <a:pt x="198" y="652"/>
                </a:cubicBezTo>
                <a:cubicBezTo>
                  <a:pt x="198" y="651"/>
                  <a:pt x="197" y="634"/>
                  <a:pt x="212" y="617"/>
                </a:cubicBezTo>
                <a:cubicBezTo>
                  <a:pt x="214" y="615"/>
                  <a:pt x="216" y="613"/>
                  <a:pt x="219" y="610"/>
                </a:cubicBezTo>
                <a:cubicBezTo>
                  <a:pt x="229" y="599"/>
                  <a:pt x="241" y="586"/>
                  <a:pt x="237" y="572"/>
                </a:cubicBezTo>
                <a:cubicBezTo>
                  <a:pt x="233" y="559"/>
                  <a:pt x="217" y="550"/>
                  <a:pt x="187" y="543"/>
                </a:cubicBezTo>
                <a:cubicBezTo>
                  <a:pt x="184" y="543"/>
                  <a:pt x="180" y="542"/>
                  <a:pt x="177" y="542"/>
                </a:cubicBezTo>
                <a:cubicBezTo>
                  <a:pt x="0" y="542"/>
                  <a:pt x="0" y="542"/>
                  <a:pt x="0" y="542"/>
                </a:cubicBezTo>
                <a:cubicBezTo>
                  <a:pt x="0" y="365"/>
                  <a:pt x="0" y="365"/>
                  <a:pt x="0" y="365"/>
                </a:cubicBezTo>
                <a:cubicBezTo>
                  <a:pt x="0" y="363"/>
                  <a:pt x="0" y="360"/>
                  <a:pt x="1" y="358"/>
                </a:cubicBezTo>
                <a:cubicBezTo>
                  <a:pt x="8" y="324"/>
                  <a:pt x="17" y="321"/>
                  <a:pt x="19" y="321"/>
                </a:cubicBezTo>
                <a:cubicBezTo>
                  <a:pt x="24" y="321"/>
                  <a:pt x="33" y="329"/>
                  <a:pt x="40" y="335"/>
                </a:cubicBezTo>
                <a:cubicBezTo>
                  <a:pt x="42" y="338"/>
                  <a:pt x="45" y="340"/>
                  <a:pt x="47" y="342"/>
                </a:cubicBezTo>
                <a:cubicBezTo>
                  <a:pt x="67" y="359"/>
                  <a:pt x="87" y="360"/>
                  <a:pt x="92" y="360"/>
                </a:cubicBezTo>
                <a:cubicBezTo>
                  <a:pt x="93" y="360"/>
                  <a:pt x="93" y="360"/>
                  <a:pt x="93" y="360"/>
                </a:cubicBezTo>
                <a:cubicBezTo>
                  <a:pt x="140" y="360"/>
                  <a:pt x="178" y="322"/>
                  <a:pt x="178" y="275"/>
                </a:cubicBezTo>
                <a:cubicBezTo>
                  <a:pt x="178" y="229"/>
                  <a:pt x="140" y="190"/>
                  <a:pt x="93" y="190"/>
                </a:cubicBezTo>
                <a:cubicBezTo>
                  <a:pt x="92" y="190"/>
                  <a:pt x="92" y="190"/>
                  <a:pt x="92" y="190"/>
                </a:cubicBezTo>
                <a:cubicBezTo>
                  <a:pt x="87" y="190"/>
                  <a:pt x="67" y="192"/>
                  <a:pt x="47" y="209"/>
                </a:cubicBezTo>
                <a:cubicBezTo>
                  <a:pt x="45" y="211"/>
                  <a:pt x="42" y="213"/>
                  <a:pt x="40" y="215"/>
                </a:cubicBezTo>
                <a:cubicBezTo>
                  <a:pt x="33" y="222"/>
                  <a:pt x="24" y="230"/>
                  <a:pt x="19" y="230"/>
                </a:cubicBezTo>
                <a:cubicBezTo>
                  <a:pt x="17" y="230"/>
                  <a:pt x="8" y="227"/>
                  <a:pt x="1" y="193"/>
                </a:cubicBezTo>
                <a:cubicBezTo>
                  <a:pt x="0" y="190"/>
                  <a:pt x="0" y="188"/>
                  <a:pt x="0" y="186"/>
                </a:cubicBezTo>
                <a:cubicBezTo>
                  <a:pt x="0" y="0"/>
                  <a:pt x="0" y="0"/>
                  <a:pt x="0" y="0"/>
                </a:cubicBezTo>
                <a:cubicBezTo>
                  <a:pt x="177" y="0"/>
                  <a:pt x="177" y="0"/>
                  <a:pt x="177" y="0"/>
                </a:cubicBezTo>
                <a:cubicBezTo>
                  <a:pt x="180" y="0"/>
                  <a:pt x="183" y="1"/>
                  <a:pt x="186" y="1"/>
                </a:cubicBezTo>
                <a:cubicBezTo>
                  <a:pt x="257" y="18"/>
                  <a:pt x="223" y="42"/>
                  <a:pt x="206" y="61"/>
                </a:cubicBezTo>
                <a:cubicBezTo>
                  <a:pt x="189" y="82"/>
                  <a:pt x="190" y="102"/>
                  <a:pt x="190" y="102"/>
                </a:cubicBezTo>
                <a:cubicBezTo>
                  <a:pt x="190" y="144"/>
                  <a:pt x="224" y="179"/>
                  <a:pt x="266" y="179"/>
                </a:cubicBezTo>
                <a:cubicBezTo>
                  <a:pt x="309" y="179"/>
                  <a:pt x="343" y="144"/>
                  <a:pt x="343" y="102"/>
                </a:cubicBezTo>
                <a:cubicBezTo>
                  <a:pt x="343" y="102"/>
                  <a:pt x="344" y="82"/>
                  <a:pt x="327" y="61"/>
                </a:cubicBezTo>
                <a:cubicBezTo>
                  <a:pt x="310" y="42"/>
                  <a:pt x="276" y="18"/>
                  <a:pt x="347" y="1"/>
                </a:cubicBezTo>
                <a:cubicBezTo>
                  <a:pt x="350" y="1"/>
                  <a:pt x="353" y="0"/>
                  <a:pt x="356" y="0"/>
                </a:cubicBezTo>
                <a:cubicBezTo>
                  <a:pt x="542" y="0"/>
                  <a:pt x="542" y="0"/>
                  <a:pt x="542" y="0"/>
                </a:cubicBezTo>
                <a:cubicBezTo>
                  <a:pt x="542" y="186"/>
                  <a:pt x="542" y="186"/>
                  <a:pt x="542" y="186"/>
                </a:cubicBezTo>
                <a:cubicBezTo>
                  <a:pt x="542" y="189"/>
                  <a:pt x="542" y="192"/>
                  <a:pt x="543" y="194"/>
                </a:cubicBezTo>
                <a:cubicBezTo>
                  <a:pt x="550" y="228"/>
                  <a:pt x="559" y="238"/>
                  <a:pt x="569" y="238"/>
                </a:cubicBezTo>
                <a:cubicBezTo>
                  <a:pt x="580" y="238"/>
                  <a:pt x="592" y="224"/>
                  <a:pt x="603" y="215"/>
                </a:cubicBezTo>
                <a:cubicBezTo>
                  <a:pt x="620" y="200"/>
                  <a:pt x="638" y="199"/>
                  <a:pt x="642" y="199"/>
                </a:cubicBezTo>
                <a:cubicBezTo>
                  <a:pt x="643" y="199"/>
                  <a:pt x="643" y="199"/>
                  <a:pt x="643" y="199"/>
                </a:cubicBezTo>
                <a:cubicBezTo>
                  <a:pt x="686" y="199"/>
                  <a:pt x="720" y="233"/>
                  <a:pt x="720" y="275"/>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dirty="0">
              <a:solidFill>
                <a:schemeClr val="lt1"/>
              </a:solidFill>
              <a:latin typeface="微软雅黑" pitchFamily="34" charset="-122"/>
            </a:endParaRPr>
          </a:p>
        </p:txBody>
      </p:sp>
      <p:sp>
        <p:nvSpPr>
          <p:cNvPr id="42" name="Freeform 6"/>
          <p:cNvSpPr/>
          <p:nvPr/>
        </p:nvSpPr>
        <p:spPr bwMode="auto">
          <a:xfrm rot="18900000">
            <a:off x="9207215" y="2872017"/>
            <a:ext cx="1750101" cy="1746988"/>
          </a:xfrm>
          <a:custGeom>
            <a:avLst/>
            <a:gdLst>
              <a:gd name="T0" fmla="*/ 720 w 721"/>
              <a:gd name="T1" fmla="*/ 356 h 720"/>
              <a:gd name="T2" fmla="*/ 721 w 721"/>
              <a:gd name="T3" fmla="*/ 542 h 720"/>
              <a:gd name="T4" fmla="*/ 535 w 721"/>
              <a:gd name="T5" fmla="*/ 542 h 720"/>
              <a:gd name="T6" fmla="*/ 526 w 721"/>
              <a:gd name="T7" fmla="*/ 543 h 720"/>
              <a:gd name="T8" fmla="*/ 506 w 721"/>
              <a:gd name="T9" fmla="*/ 603 h 720"/>
              <a:gd name="T10" fmla="*/ 522 w 721"/>
              <a:gd name="T11" fmla="*/ 643 h 720"/>
              <a:gd name="T12" fmla="*/ 445 w 721"/>
              <a:gd name="T13" fmla="*/ 720 h 720"/>
              <a:gd name="T14" fmla="*/ 369 w 721"/>
              <a:gd name="T15" fmla="*/ 643 h 720"/>
              <a:gd name="T16" fmla="*/ 385 w 721"/>
              <a:gd name="T17" fmla="*/ 603 h 720"/>
              <a:gd name="T18" fmla="*/ 365 w 721"/>
              <a:gd name="T19" fmla="*/ 543 h 720"/>
              <a:gd name="T20" fmla="*/ 356 w 721"/>
              <a:gd name="T21" fmla="*/ 542 h 720"/>
              <a:gd name="T22" fmla="*/ 179 w 721"/>
              <a:gd name="T23" fmla="*/ 542 h 720"/>
              <a:gd name="T24" fmla="*/ 179 w 721"/>
              <a:gd name="T25" fmla="*/ 356 h 720"/>
              <a:gd name="T26" fmla="*/ 177 w 721"/>
              <a:gd name="T27" fmla="*/ 346 h 720"/>
              <a:gd name="T28" fmla="*/ 143 w 721"/>
              <a:gd name="T29" fmla="*/ 296 h 720"/>
              <a:gd name="T30" fmla="*/ 110 w 721"/>
              <a:gd name="T31" fmla="*/ 314 h 720"/>
              <a:gd name="T32" fmla="*/ 104 w 721"/>
              <a:gd name="T33" fmla="*/ 321 h 720"/>
              <a:gd name="T34" fmla="*/ 69 w 721"/>
              <a:gd name="T35" fmla="*/ 335 h 720"/>
              <a:gd name="T36" fmla="*/ 68 w 721"/>
              <a:gd name="T37" fmla="*/ 335 h 720"/>
              <a:gd name="T38" fmla="*/ 0 w 721"/>
              <a:gd name="T39" fmla="*/ 267 h 720"/>
              <a:gd name="T40" fmla="*/ 68 w 721"/>
              <a:gd name="T41" fmla="*/ 198 h 720"/>
              <a:gd name="T42" fmla="*/ 69 w 721"/>
              <a:gd name="T43" fmla="*/ 198 h 720"/>
              <a:gd name="T44" fmla="*/ 82 w 721"/>
              <a:gd name="T45" fmla="*/ 200 h 720"/>
              <a:gd name="T46" fmla="*/ 104 w 721"/>
              <a:gd name="T47" fmla="*/ 213 h 720"/>
              <a:gd name="T48" fmla="*/ 110 w 721"/>
              <a:gd name="T49" fmla="*/ 219 h 720"/>
              <a:gd name="T50" fmla="*/ 143 w 721"/>
              <a:gd name="T51" fmla="*/ 238 h 720"/>
              <a:gd name="T52" fmla="*/ 177 w 721"/>
              <a:gd name="T53" fmla="*/ 188 h 720"/>
              <a:gd name="T54" fmla="*/ 179 w 721"/>
              <a:gd name="T55" fmla="*/ 177 h 720"/>
              <a:gd name="T56" fmla="*/ 179 w 721"/>
              <a:gd name="T57" fmla="*/ 0 h 720"/>
              <a:gd name="T58" fmla="*/ 179 w 721"/>
              <a:gd name="T59" fmla="*/ 0 h 720"/>
              <a:gd name="T60" fmla="*/ 179 w 721"/>
              <a:gd name="T61" fmla="*/ 0 h 720"/>
              <a:gd name="T62" fmla="*/ 356 w 721"/>
              <a:gd name="T63" fmla="*/ 0 h 720"/>
              <a:gd name="T64" fmla="*/ 363 w 721"/>
              <a:gd name="T65" fmla="*/ 1 h 720"/>
              <a:gd name="T66" fmla="*/ 400 w 721"/>
              <a:gd name="T67" fmla="*/ 18 h 720"/>
              <a:gd name="T68" fmla="*/ 386 w 721"/>
              <a:gd name="T69" fmla="*/ 40 h 720"/>
              <a:gd name="T70" fmla="*/ 379 w 721"/>
              <a:gd name="T71" fmla="*/ 47 h 720"/>
              <a:gd name="T72" fmla="*/ 360 w 721"/>
              <a:gd name="T73" fmla="*/ 93 h 720"/>
              <a:gd name="T74" fmla="*/ 445 w 721"/>
              <a:gd name="T75" fmla="*/ 178 h 720"/>
              <a:gd name="T76" fmla="*/ 530 w 721"/>
              <a:gd name="T77" fmla="*/ 93 h 720"/>
              <a:gd name="T78" fmla="*/ 512 w 721"/>
              <a:gd name="T79" fmla="*/ 47 h 720"/>
              <a:gd name="T80" fmla="*/ 505 w 721"/>
              <a:gd name="T81" fmla="*/ 40 h 720"/>
              <a:gd name="T82" fmla="*/ 491 w 721"/>
              <a:gd name="T83" fmla="*/ 18 h 720"/>
              <a:gd name="T84" fmla="*/ 528 w 721"/>
              <a:gd name="T85" fmla="*/ 1 h 720"/>
              <a:gd name="T86" fmla="*/ 535 w 721"/>
              <a:gd name="T87" fmla="*/ 0 h 720"/>
              <a:gd name="T88" fmla="*/ 721 w 721"/>
              <a:gd name="T89" fmla="*/ 0 h 720"/>
              <a:gd name="T90" fmla="*/ 720 w 721"/>
              <a:gd name="T91" fmla="*/ 177 h 720"/>
              <a:gd name="T92" fmla="*/ 719 w 721"/>
              <a:gd name="T93" fmla="*/ 186 h 720"/>
              <a:gd name="T94" fmla="*/ 693 w 721"/>
              <a:gd name="T95" fmla="*/ 229 h 720"/>
              <a:gd name="T96" fmla="*/ 659 w 721"/>
              <a:gd name="T97" fmla="*/ 206 h 720"/>
              <a:gd name="T98" fmla="*/ 620 w 721"/>
              <a:gd name="T99" fmla="*/ 190 h 720"/>
              <a:gd name="T100" fmla="*/ 619 w 721"/>
              <a:gd name="T101" fmla="*/ 190 h 720"/>
              <a:gd name="T102" fmla="*/ 542 w 721"/>
              <a:gd name="T103" fmla="*/ 267 h 720"/>
              <a:gd name="T104" fmla="*/ 619 w 721"/>
              <a:gd name="T105" fmla="*/ 343 h 720"/>
              <a:gd name="T106" fmla="*/ 620 w 721"/>
              <a:gd name="T107" fmla="*/ 343 h 720"/>
              <a:gd name="T108" fmla="*/ 659 w 721"/>
              <a:gd name="T109" fmla="*/ 327 h 720"/>
              <a:gd name="T110" fmla="*/ 693 w 721"/>
              <a:gd name="T111" fmla="*/ 304 h 720"/>
              <a:gd name="T112" fmla="*/ 719 w 721"/>
              <a:gd name="T113" fmla="*/ 348 h 720"/>
              <a:gd name="T114" fmla="*/ 720 w 721"/>
              <a:gd name="T115" fmla="*/ 356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1" h="720">
                <a:moveTo>
                  <a:pt x="720" y="356"/>
                </a:moveTo>
                <a:cubicBezTo>
                  <a:pt x="721" y="542"/>
                  <a:pt x="721" y="542"/>
                  <a:pt x="721" y="542"/>
                </a:cubicBezTo>
                <a:cubicBezTo>
                  <a:pt x="535" y="542"/>
                  <a:pt x="535" y="542"/>
                  <a:pt x="535" y="542"/>
                </a:cubicBezTo>
                <a:cubicBezTo>
                  <a:pt x="532" y="542"/>
                  <a:pt x="529" y="542"/>
                  <a:pt x="526" y="543"/>
                </a:cubicBezTo>
                <a:cubicBezTo>
                  <a:pt x="455" y="559"/>
                  <a:pt x="489" y="583"/>
                  <a:pt x="506" y="603"/>
                </a:cubicBezTo>
                <a:cubicBezTo>
                  <a:pt x="523" y="623"/>
                  <a:pt x="522" y="643"/>
                  <a:pt x="522" y="643"/>
                </a:cubicBezTo>
                <a:cubicBezTo>
                  <a:pt x="522" y="686"/>
                  <a:pt x="488" y="720"/>
                  <a:pt x="445" y="720"/>
                </a:cubicBezTo>
                <a:cubicBezTo>
                  <a:pt x="403" y="720"/>
                  <a:pt x="369" y="686"/>
                  <a:pt x="369" y="643"/>
                </a:cubicBezTo>
                <a:cubicBezTo>
                  <a:pt x="369" y="643"/>
                  <a:pt x="368" y="623"/>
                  <a:pt x="385" y="603"/>
                </a:cubicBezTo>
                <a:cubicBezTo>
                  <a:pt x="402" y="583"/>
                  <a:pt x="436" y="559"/>
                  <a:pt x="365" y="543"/>
                </a:cubicBezTo>
                <a:cubicBezTo>
                  <a:pt x="362" y="542"/>
                  <a:pt x="359" y="542"/>
                  <a:pt x="356" y="542"/>
                </a:cubicBezTo>
                <a:cubicBezTo>
                  <a:pt x="179" y="542"/>
                  <a:pt x="179" y="542"/>
                  <a:pt x="179" y="542"/>
                </a:cubicBezTo>
                <a:cubicBezTo>
                  <a:pt x="179" y="356"/>
                  <a:pt x="179" y="356"/>
                  <a:pt x="179" y="356"/>
                </a:cubicBezTo>
                <a:cubicBezTo>
                  <a:pt x="179" y="353"/>
                  <a:pt x="178" y="349"/>
                  <a:pt x="177" y="346"/>
                </a:cubicBezTo>
                <a:cubicBezTo>
                  <a:pt x="172" y="322"/>
                  <a:pt x="163" y="296"/>
                  <a:pt x="143" y="296"/>
                </a:cubicBezTo>
                <a:cubicBezTo>
                  <a:pt x="131" y="296"/>
                  <a:pt x="120" y="305"/>
                  <a:pt x="110" y="314"/>
                </a:cubicBezTo>
                <a:cubicBezTo>
                  <a:pt x="108" y="317"/>
                  <a:pt x="106" y="319"/>
                  <a:pt x="104" y="321"/>
                </a:cubicBezTo>
                <a:cubicBezTo>
                  <a:pt x="88" y="334"/>
                  <a:pt x="72" y="335"/>
                  <a:pt x="69" y="335"/>
                </a:cubicBezTo>
                <a:cubicBezTo>
                  <a:pt x="68" y="335"/>
                  <a:pt x="68" y="335"/>
                  <a:pt x="68" y="335"/>
                </a:cubicBezTo>
                <a:cubicBezTo>
                  <a:pt x="31" y="335"/>
                  <a:pt x="0" y="304"/>
                  <a:pt x="0" y="267"/>
                </a:cubicBezTo>
                <a:cubicBezTo>
                  <a:pt x="0" y="229"/>
                  <a:pt x="31" y="198"/>
                  <a:pt x="68" y="198"/>
                </a:cubicBezTo>
                <a:cubicBezTo>
                  <a:pt x="69" y="198"/>
                  <a:pt x="69" y="198"/>
                  <a:pt x="69" y="198"/>
                </a:cubicBezTo>
                <a:cubicBezTo>
                  <a:pt x="71" y="198"/>
                  <a:pt x="75" y="199"/>
                  <a:pt x="82" y="200"/>
                </a:cubicBezTo>
                <a:cubicBezTo>
                  <a:pt x="88" y="202"/>
                  <a:pt x="96" y="206"/>
                  <a:pt x="104" y="213"/>
                </a:cubicBezTo>
                <a:cubicBezTo>
                  <a:pt x="106" y="215"/>
                  <a:pt x="108" y="217"/>
                  <a:pt x="110" y="219"/>
                </a:cubicBezTo>
                <a:cubicBezTo>
                  <a:pt x="120" y="228"/>
                  <a:pt x="131" y="238"/>
                  <a:pt x="143" y="238"/>
                </a:cubicBezTo>
                <a:cubicBezTo>
                  <a:pt x="163" y="238"/>
                  <a:pt x="172" y="211"/>
                  <a:pt x="177" y="188"/>
                </a:cubicBezTo>
                <a:cubicBezTo>
                  <a:pt x="178" y="184"/>
                  <a:pt x="179" y="181"/>
                  <a:pt x="179" y="177"/>
                </a:cubicBezTo>
                <a:cubicBezTo>
                  <a:pt x="179" y="0"/>
                  <a:pt x="179" y="0"/>
                  <a:pt x="179" y="0"/>
                </a:cubicBezTo>
                <a:cubicBezTo>
                  <a:pt x="179" y="0"/>
                  <a:pt x="179" y="0"/>
                  <a:pt x="179" y="0"/>
                </a:cubicBezTo>
                <a:cubicBezTo>
                  <a:pt x="179" y="0"/>
                  <a:pt x="179" y="0"/>
                  <a:pt x="179" y="0"/>
                </a:cubicBezTo>
                <a:cubicBezTo>
                  <a:pt x="356" y="0"/>
                  <a:pt x="356" y="0"/>
                  <a:pt x="356" y="0"/>
                </a:cubicBezTo>
                <a:cubicBezTo>
                  <a:pt x="358" y="0"/>
                  <a:pt x="360" y="0"/>
                  <a:pt x="363" y="1"/>
                </a:cubicBezTo>
                <a:cubicBezTo>
                  <a:pt x="394" y="8"/>
                  <a:pt x="399" y="16"/>
                  <a:pt x="400" y="18"/>
                </a:cubicBezTo>
                <a:cubicBezTo>
                  <a:pt x="401" y="23"/>
                  <a:pt x="392" y="33"/>
                  <a:pt x="386" y="40"/>
                </a:cubicBezTo>
                <a:cubicBezTo>
                  <a:pt x="383" y="42"/>
                  <a:pt x="381" y="45"/>
                  <a:pt x="379" y="47"/>
                </a:cubicBezTo>
                <a:cubicBezTo>
                  <a:pt x="360" y="69"/>
                  <a:pt x="360" y="90"/>
                  <a:pt x="360" y="93"/>
                </a:cubicBezTo>
                <a:cubicBezTo>
                  <a:pt x="360" y="140"/>
                  <a:pt x="399" y="178"/>
                  <a:pt x="445" y="178"/>
                </a:cubicBezTo>
                <a:cubicBezTo>
                  <a:pt x="492" y="178"/>
                  <a:pt x="530" y="140"/>
                  <a:pt x="530" y="93"/>
                </a:cubicBezTo>
                <a:cubicBezTo>
                  <a:pt x="530" y="90"/>
                  <a:pt x="531" y="68"/>
                  <a:pt x="512" y="47"/>
                </a:cubicBezTo>
                <a:cubicBezTo>
                  <a:pt x="510" y="45"/>
                  <a:pt x="508" y="42"/>
                  <a:pt x="505" y="40"/>
                </a:cubicBezTo>
                <a:cubicBezTo>
                  <a:pt x="499" y="33"/>
                  <a:pt x="490" y="23"/>
                  <a:pt x="491" y="18"/>
                </a:cubicBezTo>
                <a:cubicBezTo>
                  <a:pt x="492" y="16"/>
                  <a:pt x="497" y="8"/>
                  <a:pt x="528" y="1"/>
                </a:cubicBezTo>
                <a:cubicBezTo>
                  <a:pt x="530" y="0"/>
                  <a:pt x="533" y="0"/>
                  <a:pt x="535" y="0"/>
                </a:cubicBezTo>
                <a:cubicBezTo>
                  <a:pt x="721" y="0"/>
                  <a:pt x="721" y="0"/>
                  <a:pt x="721" y="0"/>
                </a:cubicBezTo>
                <a:cubicBezTo>
                  <a:pt x="720" y="177"/>
                  <a:pt x="720" y="177"/>
                  <a:pt x="720" y="177"/>
                </a:cubicBezTo>
                <a:cubicBezTo>
                  <a:pt x="720" y="180"/>
                  <a:pt x="720" y="183"/>
                  <a:pt x="719" y="186"/>
                </a:cubicBezTo>
                <a:cubicBezTo>
                  <a:pt x="712" y="219"/>
                  <a:pt x="703" y="229"/>
                  <a:pt x="693" y="229"/>
                </a:cubicBezTo>
                <a:cubicBezTo>
                  <a:pt x="682" y="229"/>
                  <a:pt x="670" y="215"/>
                  <a:pt x="659" y="206"/>
                </a:cubicBezTo>
                <a:cubicBezTo>
                  <a:pt x="642" y="191"/>
                  <a:pt x="624" y="190"/>
                  <a:pt x="620" y="190"/>
                </a:cubicBezTo>
                <a:cubicBezTo>
                  <a:pt x="619" y="190"/>
                  <a:pt x="619" y="190"/>
                  <a:pt x="619" y="190"/>
                </a:cubicBezTo>
                <a:cubicBezTo>
                  <a:pt x="576" y="190"/>
                  <a:pt x="542" y="224"/>
                  <a:pt x="542" y="267"/>
                </a:cubicBezTo>
                <a:cubicBezTo>
                  <a:pt x="542" y="309"/>
                  <a:pt x="576" y="343"/>
                  <a:pt x="619" y="343"/>
                </a:cubicBezTo>
                <a:cubicBezTo>
                  <a:pt x="619" y="343"/>
                  <a:pt x="619" y="343"/>
                  <a:pt x="620" y="343"/>
                </a:cubicBezTo>
                <a:cubicBezTo>
                  <a:pt x="623" y="343"/>
                  <a:pt x="641" y="342"/>
                  <a:pt x="659" y="327"/>
                </a:cubicBezTo>
                <a:cubicBezTo>
                  <a:pt x="670" y="318"/>
                  <a:pt x="682" y="304"/>
                  <a:pt x="693" y="304"/>
                </a:cubicBezTo>
                <a:cubicBezTo>
                  <a:pt x="703" y="304"/>
                  <a:pt x="712" y="314"/>
                  <a:pt x="719" y="348"/>
                </a:cubicBezTo>
                <a:cubicBezTo>
                  <a:pt x="720" y="350"/>
                  <a:pt x="720" y="353"/>
                  <a:pt x="720" y="356"/>
                </a:cubicBezTo>
                <a:close/>
              </a:path>
            </a:pathLst>
          </a:custGeom>
          <a:solidFill>
            <a:srgbClr val="FFC4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dirty="0">
              <a:solidFill>
                <a:schemeClr val="lt1"/>
              </a:solidFill>
              <a:latin typeface="微软雅黑" pitchFamily="34" charset="-122"/>
            </a:endParaRPr>
          </a:p>
        </p:txBody>
      </p:sp>
      <p:sp>
        <p:nvSpPr>
          <p:cNvPr id="43" name="Freeform 5"/>
          <p:cNvSpPr/>
          <p:nvPr/>
        </p:nvSpPr>
        <p:spPr bwMode="auto">
          <a:xfrm rot="18900000">
            <a:off x="7944839" y="3526004"/>
            <a:ext cx="1746988" cy="1746988"/>
          </a:xfrm>
          <a:custGeom>
            <a:avLst/>
            <a:gdLst>
              <a:gd name="T0" fmla="*/ 720 w 720"/>
              <a:gd name="T1" fmla="*/ 534 h 720"/>
              <a:gd name="T2" fmla="*/ 720 w 720"/>
              <a:gd name="T3" fmla="*/ 720 h 720"/>
              <a:gd name="T4" fmla="*/ 720 w 720"/>
              <a:gd name="T5" fmla="*/ 720 h 720"/>
              <a:gd name="T6" fmla="*/ 543 w 720"/>
              <a:gd name="T7" fmla="*/ 720 h 720"/>
              <a:gd name="T8" fmla="*/ 534 w 720"/>
              <a:gd name="T9" fmla="*/ 719 h 720"/>
              <a:gd name="T10" fmla="*/ 513 w 720"/>
              <a:gd name="T11" fmla="*/ 659 h 720"/>
              <a:gd name="T12" fmla="*/ 530 w 720"/>
              <a:gd name="T13" fmla="*/ 618 h 720"/>
              <a:gd name="T14" fmla="*/ 453 w 720"/>
              <a:gd name="T15" fmla="*/ 541 h 720"/>
              <a:gd name="T16" fmla="*/ 376 w 720"/>
              <a:gd name="T17" fmla="*/ 618 h 720"/>
              <a:gd name="T18" fmla="*/ 393 w 720"/>
              <a:gd name="T19" fmla="*/ 659 h 720"/>
              <a:gd name="T20" fmla="*/ 372 w 720"/>
              <a:gd name="T21" fmla="*/ 719 h 720"/>
              <a:gd name="T22" fmla="*/ 363 w 720"/>
              <a:gd name="T23" fmla="*/ 720 h 720"/>
              <a:gd name="T24" fmla="*/ 178 w 720"/>
              <a:gd name="T25" fmla="*/ 720 h 720"/>
              <a:gd name="T26" fmla="*/ 178 w 720"/>
              <a:gd name="T27" fmla="*/ 534 h 720"/>
              <a:gd name="T28" fmla="*/ 177 w 720"/>
              <a:gd name="T29" fmla="*/ 526 h 720"/>
              <a:gd name="T30" fmla="*/ 150 w 720"/>
              <a:gd name="T31" fmla="*/ 482 h 720"/>
              <a:gd name="T32" fmla="*/ 117 w 720"/>
              <a:gd name="T33" fmla="*/ 505 h 720"/>
              <a:gd name="T34" fmla="*/ 77 w 720"/>
              <a:gd name="T35" fmla="*/ 521 h 720"/>
              <a:gd name="T36" fmla="*/ 76 w 720"/>
              <a:gd name="T37" fmla="*/ 521 h 720"/>
              <a:gd name="T38" fmla="*/ 0 w 720"/>
              <a:gd name="T39" fmla="*/ 445 h 720"/>
              <a:gd name="T40" fmla="*/ 76 w 720"/>
              <a:gd name="T41" fmla="*/ 368 h 720"/>
              <a:gd name="T42" fmla="*/ 77 w 720"/>
              <a:gd name="T43" fmla="*/ 368 h 720"/>
              <a:gd name="T44" fmla="*/ 117 w 720"/>
              <a:gd name="T45" fmla="*/ 384 h 720"/>
              <a:gd name="T46" fmla="*/ 150 w 720"/>
              <a:gd name="T47" fmla="*/ 407 h 720"/>
              <a:gd name="T48" fmla="*/ 177 w 720"/>
              <a:gd name="T49" fmla="*/ 364 h 720"/>
              <a:gd name="T50" fmla="*/ 178 w 720"/>
              <a:gd name="T51" fmla="*/ 355 h 720"/>
              <a:gd name="T52" fmla="*/ 178 w 720"/>
              <a:gd name="T53" fmla="*/ 178 h 720"/>
              <a:gd name="T54" fmla="*/ 363 w 720"/>
              <a:gd name="T55" fmla="*/ 178 h 720"/>
              <a:gd name="T56" fmla="*/ 374 w 720"/>
              <a:gd name="T57" fmla="*/ 177 h 720"/>
              <a:gd name="T58" fmla="*/ 423 w 720"/>
              <a:gd name="T59" fmla="*/ 148 h 720"/>
              <a:gd name="T60" fmla="*/ 405 w 720"/>
              <a:gd name="T61" fmla="*/ 110 h 720"/>
              <a:gd name="T62" fmla="*/ 399 w 720"/>
              <a:gd name="T63" fmla="*/ 103 h 720"/>
              <a:gd name="T64" fmla="*/ 385 w 720"/>
              <a:gd name="T65" fmla="*/ 68 h 720"/>
              <a:gd name="T66" fmla="*/ 453 w 720"/>
              <a:gd name="T67" fmla="*/ 0 h 720"/>
              <a:gd name="T68" fmla="*/ 521 w 720"/>
              <a:gd name="T69" fmla="*/ 68 h 720"/>
              <a:gd name="T70" fmla="*/ 521 w 720"/>
              <a:gd name="T71" fmla="*/ 68 h 720"/>
              <a:gd name="T72" fmla="*/ 507 w 720"/>
              <a:gd name="T73" fmla="*/ 103 h 720"/>
              <a:gd name="T74" fmla="*/ 501 w 720"/>
              <a:gd name="T75" fmla="*/ 110 h 720"/>
              <a:gd name="T76" fmla="*/ 483 w 720"/>
              <a:gd name="T77" fmla="*/ 148 h 720"/>
              <a:gd name="T78" fmla="*/ 532 w 720"/>
              <a:gd name="T79" fmla="*/ 177 h 720"/>
              <a:gd name="T80" fmla="*/ 543 w 720"/>
              <a:gd name="T81" fmla="*/ 178 h 720"/>
              <a:gd name="T82" fmla="*/ 720 w 720"/>
              <a:gd name="T83" fmla="*/ 178 h 720"/>
              <a:gd name="T84" fmla="*/ 720 w 720"/>
              <a:gd name="T85" fmla="*/ 355 h 720"/>
              <a:gd name="T86" fmla="*/ 719 w 720"/>
              <a:gd name="T87" fmla="*/ 362 h 720"/>
              <a:gd name="T88" fmla="*/ 701 w 720"/>
              <a:gd name="T89" fmla="*/ 399 h 720"/>
              <a:gd name="T90" fmla="*/ 680 w 720"/>
              <a:gd name="T91" fmla="*/ 385 h 720"/>
              <a:gd name="T92" fmla="*/ 672 w 720"/>
              <a:gd name="T93" fmla="*/ 378 h 720"/>
              <a:gd name="T94" fmla="*/ 627 w 720"/>
              <a:gd name="T95" fmla="*/ 360 h 720"/>
              <a:gd name="T96" fmla="*/ 626 w 720"/>
              <a:gd name="T97" fmla="*/ 360 h 720"/>
              <a:gd name="T98" fmla="*/ 541 w 720"/>
              <a:gd name="T99" fmla="*/ 445 h 720"/>
              <a:gd name="T100" fmla="*/ 626 w 720"/>
              <a:gd name="T101" fmla="*/ 530 h 720"/>
              <a:gd name="T102" fmla="*/ 627 w 720"/>
              <a:gd name="T103" fmla="*/ 530 h 720"/>
              <a:gd name="T104" fmla="*/ 673 w 720"/>
              <a:gd name="T105" fmla="*/ 511 h 720"/>
              <a:gd name="T106" fmla="*/ 680 w 720"/>
              <a:gd name="T107" fmla="*/ 505 h 720"/>
              <a:gd name="T108" fmla="*/ 701 w 720"/>
              <a:gd name="T109" fmla="*/ 490 h 720"/>
              <a:gd name="T110" fmla="*/ 719 w 720"/>
              <a:gd name="T111" fmla="*/ 527 h 720"/>
              <a:gd name="T112" fmla="*/ 720 w 720"/>
              <a:gd name="T113" fmla="*/ 534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20" h="720">
                <a:moveTo>
                  <a:pt x="720" y="534"/>
                </a:moveTo>
                <a:cubicBezTo>
                  <a:pt x="720" y="720"/>
                  <a:pt x="720" y="720"/>
                  <a:pt x="720" y="720"/>
                </a:cubicBezTo>
                <a:cubicBezTo>
                  <a:pt x="720" y="720"/>
                  <a:pt x="720" y="720"/>
                  <a:pt x="720" y="720"/>
                </a:cubicBezTo>
                <a:cubicBezTo>
                  <a:pt x="543" y="720"/>
                  <a:pt x="543" y="720"/>
                  <a:pt x="543" y="720"/>
                </a:cubicBezTo>
                <a:cubicBezTo>
                  <a:pt x="540" y="720"/>
                  <a:pt x="537" y="719"/>
                  <a:pt x="534" y="719"/>
                </a:cubicBezTo>
                <a:cubicBezTo>
                  <a:pt x="463" y="702"/>
                  <a:pt x="496" y="678"/>
                  <a:pt x="513" y="659"/>
                </a:cubicBezTo>
                <a:cubicBezTo>
                  <a:pt x="531" y="639"/>
                  <a:pt x="530" y="618"/>
                  <a:pt x="530" y="618"/>
                </a:cubicBezTo>
                <a:cubicBezTo>
                  <a:pt x="530" y="576"/>
                  <a:pt x="495" y="541"/>
                  <a:pt x="453" y="541"/>
                </a:cubicBezTo>
                <a:cubicBezTo>
                  <a:pt x="411" y="541"/>
                  <a:pt x="376" y="576"/>
                  <a:pt x="376" y="618"/>
                </a:cubicBezTo>
                <a:cubicBezTo>
                  <a:pt x="376" y="618"/>
                  <a:pt x="375" y="639"/>
                  <a:pt x="393" y="659"/>
                </a:cubicBezTo>
                <a:cubicBezTo>
                  <a:pt x="410" y="678"/>
                  <a:pt x="444" y="702"/>
                  <a:pt x="372" y="719"/>
                </a:cubicBezTo>
                <a:cubicBezTo>
                  <a:pt x="369" y="719"/>
                  <a:pt x="366" y="720"/>
                  <a:pt x="363" y="720"/>
                </a:cubicBezTo>
                <a:cubicBezTo>
                  <a:pt x="178" y="720"/>
                  <a:pt x="178" y="720"/>
                  <a:pt x="178" y="720"/>
                </a:cubicBezTo>
                <a:cubicBezTo>
                  <a:pt x="178" y="534"/>
                  <a:pt x="178" y="534"/>
                  <a:pt x="178" y="534"/>
                </a:cubicBezTo>
                <a:cubicBezTo>
                  <a:pt x="178" y="531"/>
                  <a:pt x="178" y="528"/>
                  <a:pt x="177" y="526"/>
                </a:cubicBezTo>
                <a:cubicBezTo>
                  <a:pt x="169" y="492"/>
                  <a:pt x="160" y="482"/>
                  <a:pt x="150" y="482"/>
                </a:cubicBezTo>
                <a:cubicBezTo>
                  <a:pt x="139" y="482"/>
                  <a:pt x="127" y="496"/>
                  <a:pt x="117" y="505"/>
                </a:cubicBezTo>
                <a:cubicBezTo>
                  <a:pt x="99" y="520"/>
                  <a:pt x="81" y="521"/>
                  <a:pt x="77" y="521"/>
                </a:cubicBezTo>
                <a:cubicBezTo>
                  <a:pt x="77" y="521"/>
                  <a:pt x="76" y="521"/>
                  <a:pt x="76" y="521"/>
                </a:cubicBezTo>
                <a:cubicBezTo>
                  <a:pt x="34" y="521"/>
                  <a:pt x="0" y="487"/>
                  <a:pt x="0" y="445"/>
                </a:cubicBezTo>
                <a:cubicBezTo>
                  <a:pt x="0" y="402"/>
                  <a:pt x="34" y="368"/>
                  <a:pt x="76" y="368"/>
                </a:cubicBezTo>
                <a:cubicBezTo>
                  <a:pt x="76" y="368"/>
                  <a:pt x="76" y="368"/>
                  <a:pt x="77" y="368"/>
                </a:cubicBezTo>
                <a:cubicBezTo>
                  <a:pt x="81" y="368"/>
                  <a:pt x="99" y="369"/>
                  <a:pt x="117" y="384"/>
                </a:cubicBezTo>
                <a:cubicBezTo>
                  <a:pt x="127" y="393"/>
                  <a:pt x="139" y="407"/>
                  <a:pt x="150" y="407"/>
                </a:cubicBezTo>
                <a:cubicBezTo>
                  <a:pt x="160" y="407"/>
                  <a:pt x="169" y="397"/>
                  <a:pt x="177" y="364"/>
                </a:cubicBezTo>
                <a:cubicBezTo>
                  <a:pt x="178" y="361"/>
                  <a:pt x="178" y="358"/>
                  <a:pt x="178" y="355"/>
                </a:cubicBezTo>
                <a:cubicBezTo>
                  <a:pt x="178" y="178"/>
                  <a:pt x="178" y="178"/>
                  <a:pt x="178" y="178"/>
                </a:cubicBezTo>
                <a:cubicBezTo>
                  <a:pt x="363" y="178"/>
                  <a:pt x="363" y="178"/>
                  <a:pt x="363" y="178"/>
                </a:cubicBezTo>
                <a:cubicBezTo>
                  <a:pt x="367" y="178"/>
                  <a:pt x="371" y="177"/>
                  <a:pt x="374" y="177"/>
                </a:cubicBezTo>
                <a:cubicBezTo>
                  <a:pt x="404" y="170"/>
                  <a:pt x="419" y="161"/>
                  <a:pt x="423" y="148"/>
                </a:cubicBezTo>
                <a:cubicBezTo>
                  <a:pt x="428" y="134"/>
                  <a:pt x="416" y="121"/>
                  <a:pt x="405" y="110"/>
                </a:cubicBezTo>
                <a:cubicBezTo>
                  <a:pt x="403" y="107"/>
                  <a:pt x="401" y="105"/>
                  <a:pt x="399" y="103"/>
                </a:cubicBezTo>
                <a:cubicBezTo>
                  <a:pt x="384" y="86"/>
                  <a:pt x="385" y="69"/>
                  <a:pt x="385" y="68"/>
                </a:cubicBezTo>
                <a:cubicBezTo>
                  <a:pt x="385" y="30"/>
                  <a:pt x="415" y="0"/>
                  <a:pt x="453" y="0"/>
                </a:cubicBezTo>
                <a:cubicBezTo>
                  <a:pt x="491" y="0"/>
                  <a:pt x="521" y="30"/>
                  <a:pt x="521" y="68"/>
                </a:cubicBezTo>
                <a:cubicBezTo>
                  <a:pt x="521" y="68"/>
                  <a:pt x="521" y="68"/>
                  <a:pt x="521" y="68"/>
                </a:cubicBezTo>
                <a:cubicBezTo>
                  <a:pt x="521" y="69"/>
                  <a:pt x="522" y="86"/>
                  <a:pt x="507" y="103"/>
                </a:cubicBezTo>
                <a:cubicBezTo>
                  <a:pt x="505" y="105"/>
                  <a:pt x="503" y="107"/>
                  <a:pt x="501" y="110"/>
                </a:cubicBezTo>
                <a:cubicBezTo>
                  <a:pt x="490" y="121"/>
                  <a:pt x="479" y="134"/>
                  <a:pt x="483" y="148"/>
                </a:cubicBezTo>
                <a:cubicBezTo>
                  <a:pt x="487" y="161"/>
                  <a:pt x="502" y="170"/>
                  <a:pt x="532" y="177"/>
                </a:cubicBezTo>
                <a:cubicBezTo>
                  <a:pt x="536" y="177"/>
                  <a:pt x="539" y="178"/>
                  <a:pt x="543" y="178"/>
                </a:cubicBezTo>
                <a:cubicBezTo>
                  <a:pt x="720" y="178"/>
                  <a:pt x="720" y="178"/>
                  <a:pt x="720" y="178"/>
                </a:cubicBezTo>
                <a:cubicBezTo>
                  <a:pt x="720" y="355"/>
                  <a:pt x="720" y="355"/>
                  <a:pt x="720" y="355"/>
                </a:cubicBezTo>
                <a:cubicBezTo>
                  <a:pt x="720" y="357"/>
                  <a:pt x="720" y="360"/>
                  <a:pt x="719" y="362"/>
                </a:cubicBezTo>
                <a:cubicBezTo>
                  <a:pt x="711" y="396"/>
                  <a:pt x="703" y="399"/>
                  <a:pt x="701" y="399"/>
                </a:cubicBezTo>
                <a:cubicBezTo>
                  <a:pt x="695" y="399"/>
                  <a:pt x="687" y="391"/>
                  <a:pt x="680" y="385"/>
                </a:cubicBezTo>
                <a:cubicBezTo>
                  <a:pt x="677" y="382"/>
                  <a:pt x="675" y="380"/>
                  <a:pt x="672" y="378"/>
                </a:cubicBezTo>
                <a:cubicBezTo>
                  <a:pt x="653" y="361"/>
                  <a:pt x="633" y="360"/>
                  <a:pt x="627" y="360"/>
                </a:cubicBezTo>
                <a:cubicBezTo>
                  <a:pt x="626" y="360"/>
                  <a:pt x="626" y="360"/>
                  <a:pt x="626" y="360"/>
                </a:cubicBezTo>
                <a:cubicBezTo>
                  <a:pt x="580" y="360"/>
                  <a:pt x="541" y="398"/>
                  <a:pt x="541" y="445"/>
                </a:cubicBezTo>
                <a:cubicBezTo>
                  <a:pt x="541" y="491"/>
                  <a:pt x="580" y="530"/>
                  <a:pt x="626" y="530"/>
                </a:cubicBezTo>
                <a:cubicBezTo>
                  <a:pt x="627" y="530"/>
                  <a:pt x="627" y="530"/>
                  <a:pt x="627" y="530"/>
                </a:cubicBezTo>
                <a:cubicBezTo>
                  <a:pt x="633" y="530"/>
                  <a:pt x="653" y="528"/>
                  <a:pt x="673" y="511"/>
                </a:cubicBezTo>
                <a:cubicBezTo>
                  <a:pt x="675" y="509"/>
                  <a:pt x="677" y="507"/>
                  <a:pt x="680" y="505"/>
                </a:cubicBezTo>
                <a:cubicBezTo>
                  <a:pt x="687" y="498"/>
                  <a:pt x="695" y="490"/>
                  <a:pt x="701" y="490"/>
                </a:cubicBezTo>
                <a:cubicBezTo>
                  <a:pt x="703" y="490"/>
                  <a:pt x="711" y="493"/>
                  <a:pt x="719" y="527"/>
                </a:cubicBezTo>
                <a:cubicBezTo>
                  <a:pt x="720" y="530"/>
                  <a:pt x="720" y="532"/>
                  <a:pt x="720" y="534"/>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dirty="0">
              <a:solidFill>
                <a:schemeClr val="lt1"/>
              </a:solidFill>
              <a:latin typeface="微软雅黑" pitchFamily="34" charset="-122"/>
            </a:endParaRPr>
          </a:p>
        </p:txBody>
      </p:sp>
      <p:sp>
        <p:nvSpPr>
          <p:cNvPr id="44" name="Freeform 8"/>
          <p:cNvSpPr/>
          <p:nvPr/>
        </p:nvSpPr>
        <p:spPr bwMode="auto">
          <a:xfrm rot="18900000">
            <a:off x="7291954" y="2260969"/>
            <a:ext cx="1746988" cy="1746988"/>
          </a:xfrm>
          <a:custGeom>
            <a:avLst/>
            <a:gdLst>
              <a:gd name="T0" fmla="*/ 720 w 720"/>
              <a:gd name="T1" fmla="*/ 453 h 720"/>
              <a:gd name="T2" fmla="*/ 652 w 720"/>
              <a:gd name="T3" fmla="*/ 522 h 720"/>
              <a:gd name="T4" fmla="*/ 652 w 720"/>
              <a:gd name="T5" fmla="*/ 522 h 720"/>
              <a:gd name="T6" fmla="*/ 639 w 720"/>
              <a:gd name="T7" fmla="*/ 520 h 720"/>
              <a:gd name="T8" fmla="*/ 617 w 720"/>
              <a:gd name="T9" fmla="*/ 507 h 720"/>
              <a:gd name="T10" fmla="*/ 610 w 720"/>
              <a:gd name="T11" fmla="*/ 501 h 720"/>
              <a:gd name="T12" fmla="*/ 578 w 720"/>
              <a:gd name="T13" fmla="*/ 482 h 720"/>
              <a:gd name="T14" fmla="*/ 543 w 720"/>
              <a:gd name="T15" fmla="*/ 532 h 720"/>
              <a:gd name="T16" fmla="*/ 542 w 720"/>
              <a:gd name="T17" fmla="*/ 543 h 720"/>
              <a:gd name="T18" fmla="*/ 542 w 720"/>
              <a:gd name="T19" fmla="*/ 720 h 720"/>
              <a:gd name="T20" fmla="*/ 542 w 720"/>
              <a:gd name="T21" fmla="*/ 720 h 720"/>
              <a:gd name="T22" fmla="*/ 542 w 720"/>
              <a:gd name="T23" fmla="*/ 720 h 720"/>
              <a:gd name="T24" fmla="*/ 365 w 720"/>
              <a:gd name="T25" fmla="*/ 720 h 720"/>
              <a:gd name="T26" fmla="*/ 358 w 720"/>
              <a:gd name="T27" fmla="*/ 719 h 720"/>
              <a:gd name="T28" fmla="*/ 321 w 720"/>
              <a:gd name="T29" fmla="*/ 702 h 720"/>
              <a:gd name="T30" fmla="*/ 335 w 720"/>
              <a:gd name="T31" fmla="*/ 680 h 720"/>
              <a:gd name="T32" fmla="*/ 342 w 720"/>
              <a:gd name="T33" fmla="*/ 673 h 720"/>
              <a:gd name="T34" fmla="*/ 360 w 720"/>
              <a:gd name="T35" fmla="*/ 627 h 720"/>
              <a:gd name="T36" fmla="*/ 275 w 720"/>
              <a:gd name="T37" fmla="*/ 542 h 720"/>
              <a:gd name="T38" fmla="*/ 190 w 720"/>
              <a:gd name="T39" fmla="*/ 627 h 720"/>
              <a:gd name="T40" fmla="*/ 208 w 720"/>
              <a:gd name="T41" fmla="*/ 673 h 720"/>
              <a:gd name="T42" fmla="*/ 215 w 720"/>
              <a:gd name="T43" fmla="*/ 680 h 720"/>
              <a:gd name="T44" fmla="*/ 229 w 720"/>
              <a:gd name="T45" fmla="*/ 702 h 720"/>
              <a:gd name="T46" fmla="*/ 192 w 720"/>
              <a:gd name="T47" fmla="*/ 719 h 720"/>
              <a:gd name="T48" fmla="*/ 185 w 720"/>
              <a:gd name="T49" fmla="*/ 720 h 720"/>
              <a:gd name="T50" fmla="*/ 0 w 720"/>
              <a:gd name="T51" fmla="*/ 720 h 720"/>
              <a:gd name="T52" fmla="*/ 0 w 720"/>
              <a:gd name="T53" fmla="*/ 543 h 720"/>
              <a:gd name="T54" fmla="*/ 1 w 720"/>
              <a:gd name="T55" fmla="*/ 534 h 720"/>
              <a:gd name="T56" fmla="*/ 28 w 720"/>
              <a:gd name="T57" fmla="*/ 491 h 720"/>
              <a:gd name="T58" fmla="*/ 61 w 720"/>
              <a:gd name="T59" fmla="*/ 514 h 720"/>
              <a:gd name="T60" fmla="*/ 101 w 720"/>
              <a:gd name="T61" fmla="*/ 530 h 720"/>
              <a:gd name="T62" fmla="*/ 102 w 720"/>
              <a:gd name="T63" fmla="*/ 530 h 720"/>
              <a:gd name="T64" fmla="*/ 178 w 720"/>
              <a:gd name="T65" fmla="*/ 453 h 720"/>
              <a:gd name="T66" fmla="*/ 102 w 720"/>
              <a:gd name="T67" fmla="*/ 377 h 720"/>
              <a:gd name="T68" fmla="*/ 101 w 720"/>
              <a:gd name="T69" fmla="*/ 377 h 720"/>
              <a:gd name="T70" fmla="*/ 61 w 720"/>
              <a:gd name="T71" fmla="*/ 393 h 720"/>
              <a:gd name="T72" fmla="*/ 28 w 720"/>
              <a:gd name="T73" fmla="*/ 416 h 720"/>
              <a:gd name="T74" fmla="*/ 1 w 720"/>
              <a:gd name="T75" fmla="*/ 373 h 720"/>
              <a:gd name="T76" fmla="*/ 0 w 720"/>
              <a:gd name="T77" fmla="*/ 364 h 720"/>
              <a:gd name="T78" fmla="*/ 0 w 720"/>
              <a:gd name="T79" fmla="*/ 178 h 720"/>
              <a:gd name="T80" fmla="*/ 185 w 720"/>
              <a:gd name="T81" fmla="*/ 178 h 720"/>
              <a:gd name="T82" fmla="*/ 194 w 720"/>
              <a:gd name="T83" fmla="*/ 177 h 720"/>
              <a:gd name="T84" fmla="*/ 215 w 720"/>
              <a:gd name="T85" fmla="*/ 117 h 720"/>
              <a:gd name="T86" fmla="*/ 198 w 720"/>
              <a:gd name="T87" fmla="*/ 77 h 720"/>
              <a:gd name="T88" fmla="*/ 275 w 720"/>
              <a:gd name="T89" fmla="*/ 0 h 720"/>
              <a:gd name="T90" fmla="*/ 352 w 720"/>
              <a:gd name="T91" fmla="*/ 77 h 720"/>
              <a:gd name="T92" fmla="*/ 335 w 720"/>
              <a:gd name="T93" fmla="*/ 117 h 720"/>
              <a:gd name="T94" fmla="*/ 356 w 720"/>
              <a:gd name="T95" fmla="*/ 177 h 720"/>
              <a:gd name="T96" fmla="*/ 365 w 720"/>
              <a:gd name="T97" fmla="*/ 178 h 720"/>
              <a:gd name="T98" fmla="*/ 542 w 720"/>
              <a:gd name="T99" fmla="*/ 178 h 720"/>
              <a:gd name="T100" fmla="*/ 542 w 720"/>
              <a:gd name="T101" fmla="*/ 364 h 720"/>
              <a:gd name="T102" fmla="*/ 543 w 720"/>
              <a:gd name="T103" fmla="*/ 374 h 720"/>
              <a:gd name="T104" fmla="*/ 578 w 720"/>
              <a:gd name="T105" fmla="*/ 424 h 720"/>
              <a:gd name="T106" fmla="*/ 610 w 720"/>
              <a:gd name="T107" fmla="*/ 406 h 720"/>
              <a:gd name="T108" fmla="*/ 617 w 720"/>
              <a:gd name="T109" fmla="*/ 399 h 720"/>
              <a:gd name="T110" fmla="*/ 651 w 720"/>
              <a:gd name="T111" fmla="*/ 385 h 720"/>
              <a:gd name="T112" fmla="*/ 652 w 720"/>
              <a:gd name="T113" fmla="*/ 385 h 720"/>
              <a:gd name="T114" fmla="*/ 720 w 720"/>
              <a:gd name="T115" fmla="*/ 453 h 7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20" h="720">
                <a:moveTo>
                  <a:pt x="720" y="453"/>
                </a:moveTo>
                <a:cubicBezTo>
                  <a:pt x="720" y="491"/>
                  <a:pt x="690" y="522"/>
                  <a:pt x="652" y="522"/>
                </a:cubicBezTo>
                <a:cubicBezTo>
                  <a:pt x="652" y="522"/>
                  <a:pt x="652" y="522"/>
                  <a:pt x="652" y="522"/>
                </a:cubicBezTo>
                <a:cubicBezTo>
                  <a:pt x="650" y="522"/>
                  <a:pt x="645" y="522"/>
                  <a:pt x="639" y="520"/>
                </a:cubicBezTo>
                <a:cubicBezTo>
                  <a:pt x="633" y="518"/>
                  <a:pt x="625" y="514"/>
                  <a:pt x="617" y="507"/>
                </a:cubicBezTo>
                <a:cubicBezTo>
                  <a:pt x="615" y="505"/>
                  <a:pt x="612" y="503"/>
                  <a:pt x="610" y="501"/>
                </a:cubicBezTo>
                <a:cubicBezTo>
                  <a:pt x="600" y="492"/>
                  <a:pt x="590" y="482"/>
                  <a:pt x="578" y="482"/>
                </a:cubicBezTo>
                <a:cubicBezTo>
                  <a:pt x="557" y="482"/>
                  <a:pt x="549" y="509"/>
                  <a:pt x="543" y="532"/>
                </a:cubicBezTo>
                <a:cubicBezTo>
                  <a:pt x="542" y="536"/>
                  <a:pt x="542" y="539"/>
                  <a:pt x="542" y="543"/>
                </a:cubicBezTo>
                <a:cubicBezTo>
                  <a:pt x="542" y="720"/>
                  <a:pt x="542" y="720"/>
                  <a:pt x="542" y="720"/>
                </a:cubicBezTo>
                <a:cubicBezTo>
                  <a:pt x="542" y="720"/>
                  <a:pt x="542" y="720"/>
                  <a:pt x="542" y="720"/>
                </a:cubicBezTo>
                <a:cubicBezTo>
                  <a:pt x="542" y="720"/>
                  <a:pt x="542" y="720"/>
                  <a:pt x="542" y="720"/>
                </a:cubicBezTo>
                <a:cubicBezTo>
                  <a:pt x="365" y="720"/>
                  <a:pt x="365" y="720"/>
                  <a:pt x="365" y="720"/>
                </a:cubicBezTo>
                <a:cubicBezTo>
                  <a:pt x="362" y="720"/>
                  <a:pt x="360" y="720"/>
                  <a:pt x="358" y="719"/>
                </a:cubicBezTo>
                <a:cubicBezTo>
                  <a:pt x="326" y="712"/>
                  <a:pt x="322" y="704"/>
                  <a:pt x="321" y="702"/>
                </a:cubicBezTo>
                <a:cubicBezTo>
                  <a:pt x="319" y="697"/>
                  <a:pt x="328" y="687"/>
                  <a:pt x="335" y="680"/>
                </a:cubicBezTo>
                <a:cubicBezTo>
                  <a:pt x="337" y="678"/>
                  <a:pt x="340" y="675"/>
                  <a:pt x="342" y="673"/>
                </a:cubicBezTo>
                <a:cubicBezTo>
                  <a:pt x="360" y="652"/>
                  <a:pt x="360" y="630"/>
                  <a:pt x="360" y="627"/>
                </a:cubicBezTo>
                <a:cubicBezTo>
                  <a:pt x="360" y="580"/>
                  <a:pt x="322" y="542"/>
                  <a:pt x="275" y="542"/>
                </a:cubicBezTo>
                <a:cubicBezTo>
                  <a:pt x="228" y="542"/>
                  <a:pt x="190" y="580"/>
                  <a:pt x="190" y="627"/>
                </a:cubicBezTo>
                <a:cubicBezTo>
                  <a:pt x="190" y="630"/>
                  <a:pt x="190" y="652"/>
                  <a:pt x="208" y="673"/>
                </a:cubicBezTo>
                <a:cubicBezTo>
                  <a:pt x="210" y="675"/>
                  <a:pt x="213" y="678"/>
                  <a:pt x="215" y="680"/>
                </a:cubicBezTo>
                <a:cubicBezTo>
                  <a:pt x="222" y="687"/>
                  <a:pt x="231" y="697"/>
                  <a:pt x="229" y="702"/>
                </a:cubicBezTo>
                <a:cubicBezTo>
                  <a:pt x="229" y="704"/>
                  <a:pt x="224" y="712"/>
                  <a:pt x="192" y="719"/>
                </a:cubicBezTo>
                <a:cubicBezTo>
                  <a:pt x="190" y="720"/>
                  <a:pt x="188" y="720"/>
                  <a:pt x="185" y="720"/>
                </a:cubicBezTo>
                <a:cubicBezTo>
                  <a:pt x="0" y="720"/>
                  <a:pt x="0" y="720"/>
                  <a:pt x="0" y="720"/>
                </a:cubicBezTo>
                <a:cubicBezTo>
                  <a:pt x="0" y="543"/>
                  <a:pt x="0" y="543"/>
                  <a:pt x="0" y="543"/>
                </a:cubicBezTo>
                <a:cubicBezTo>
                  <a:pt x="0" y="540"/>
                  <a:pt x="0" y="537"/>
                  <a:pt x="1" y="534"/>
                </a:cubicBezTo>
                <a:cubicBezTo>
                  <a:pt x="9" y="501"/>
                  <a:pt x="18" y="491"/>
                  <a:pt x="28" y="491"/>
                </a:cubicBezTo>
                <a:cubicBezTo>
                  <a:pt x="39" y="491"/>
                  <a:pt x="51" y="505"/>
                  <a:pt x="61" y="514"/>
                </a:cubicBezTo>
                <a:cubicBezTo>
                  <a:pt x="79" y="529"/>
                  <a:pt x="97" y="530"/>
                  <a:pt x="101" y="530"/>
                </a:cubicBezTo>
                <a:cubicBezTo>
                  <a:pt x="101" y="530"/>
                  <a:pt x="102" y="530"/>
                  <a:pt x="102" y="530"/>
                </a:cubicBezTo>
                <a:cubicBezTo>
                  <a:pt x="144" y="530"/>
                  <a:pt x="178" y="496"/>
                  <a:pt x="178" y="453"/>
                </a:cubicBezTo>
                <a:cubicBezTo>
                  <a:pt x="178" y="411"/>
                  <a:pt x="144" y="377"/>
                  <a:pt x="102" y="377"/>
                </a:cubicBezTo>
                <a:cubicBezTo>
                  <a:pt x="102" y="377"/>
                  <a:pt x="101" y="377"/>
                  <a:pt x="101" y="377"/>
                </a:cubicBezTo>
                <a:cubicBezTo>
                  <a:pt x="97" y="377"/>
                  <a:pt x="79" y="378"/>
                  <a:pt x="61" y="393"/>
                </a:cubicBezTo>
                <a:cubicBezTo>
                  <a:pt x="51" y="402"/>
                  <a:pt x="39" y="416"/>
                  <a:pt x="28" y="416"/>
                </a:cubicBezTo>
                <a:cubicBezTo>
                  <a:pt x="18" y="416"/>
                  <a:pt x="9" y="406"/>
                  <a:pt x="1" y="373"/>
                </a:cubicBezTo>
                <a:cubicBezTo>
                  <a:pt x="0" y="370"/>
                  <a:pt x="0" y="367"/>
                  <a:pt x="0" y="364"/>
                </a:cubicBezTo>
                <a:cubicBezTo>
                  <a:pt x="0" y="178"/>
                  <a:pt x="0" y="178"/>
                  <a:pt x="0" y="178"/>
                </a:cubicBezTo>
                <a:cubicBezTo>
                  <a:pt x="185" y="178"/>
                  <a:pt x="185" y="178"/>
                  <a:pt x="185" y="178"/>
                </a:cubicBezTo>
                <a:cubicBezTo>
                  <a:pt x="188" y="178"/>
                  <a:pt x="191" y="178"/>
                  <a:pt x="194" y="177"/>
                </a:cubicBezTo>
                <a:cubicBezTo>
                  <a:pt x="266" y="161"/>
                  <a:pt x="232" y="137"/>
                  <a:pt x="215" y="117"/>
                </a:cubicBezTo>
                <a:cubicBezTo>
                  <a:pt x="197" y="97"/>
                  <a:pt x="198" y="77"/>
                  <a:pt x="198" y="77"/>
                </a:cubicBezTo>
                <a:cubicBezTo>
                  <a:pt x="198" y="34"/>
                  <a:pt x="233" y="0"/>
                  <a:pt x="275" y="0"/>
                </a:cubicBezTo>
                <a:cubicBezTo>
                  <a:pt x="317" y="0"/>
                  <a:pt x="352" y="34"/>
                  <a:pt x="352" y="77"/>
                </a:cubicBezTo>
                <a:cubicBezTo>
                  <a:pt x="352" y="77"/>
                  <a:pt x="353" y="97"/>
                  <a:pt x="335" y="117"/>
                </a:cubicBezTo>
                <a:cubicBezTo>
                  <a:pt x="318" y="137"/>
                  <a:pt x="285" y="161"/>
                  <a:pt x="356" y="177"/>
                </a:cubicBezTo>
                <a:cubicBezTo>
                  <a:pt x="359" y="178"/>
                  <a:pt x="362" y="178"/>
                  <a:pt x="365" y="178"/>
                </a:cubicBezTo>
                <a:cubicBezTo>
                  <a:pt x="542" y="178"/>
                  <a:pt x="542" y="178"/>
                  <a:pt x="542" y="178"/>
                </a:cubicBezTo>
                <a:cubicBezTo>
                  <a:pt x="542" y="364"/>
                  <a:pt x="542" y="364"/>
                  <a:pt x="542" y="364"/>
                </a:cubicBezTo>
                <a:cubicBezTo>
                  <a:pt x="542" y="367"/>
                  <a:pt x="542" y="371"/>
                  <a:pt x="543" y="374"/>
                </a:cubicBezTo>
                <a:cubicBezTo>
                  <a:pt x="549" y="398"/>
                  <a:pt x="557" y="424"/>
                  <a:pt x="578" y="424"/>
                </a:cubicBezTo>
                <a:cubicBezTo>
                  <a:pt x="590" y="424"/>
                  <a:pt x="600" y="415"/>
                  <a:pt x="610" y="406"/>
                </a:cubicBezTo>
                <a:cubicBezTo>
                  <a:pt x="612" y="403"/>
                  <a:pt x="615" y="401"/>
                  <a:pt x="617" y="399"/>
                </a:cubicBezTo>
                <a:cubicBezTo>
                  <a:pt x="633" y="386"/>
                  <a:pt x="648" y="385"/>
                  <a:pt x="651" y="385"/>
                </a:cubicBezTo>
                <a:cubicBezTo>
                  <a:pt x="652" y="385"/>
                  <a:pt x="652" y="385"/>
                  <a:pt x="652" y="385"/>
                </a:cubicBezTo>
                <a:cubicBezTo>
                  <a:pt x="690" y="385"/>
                  <a:pt x="720" y="416"/>
                  <a:pt x="720" y="453"/>
                </a:cubicBezTo>
                <a:close/>
              </a:path>
            </a:pathLst>
          </a:custGeom>
          <a:solidFill>
            <a:srgbClr val="005DA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p>
            <a:pPr algn="ctr"/>
            <a:endParaRPr lang="ko-KR" altLang="en-US" dirty="0">
              <a:solidFill>
                <a:schemeClr val="lt1"/>
              </a:solidFill>
              <a:latin typeface="微软雅黑" pitchFamily="34" charset="-122"/>
            </a:endParaRPr>
          </a:p>
        </p:txBody>
      </p:sp>
      <p:cxnSp>
        <p:nvCxnSpPr>
          <p:cNvPr id="50" name="Straight Connector 59"/>
          <p:cNvCxnSpPr/>
          <p:nvPr/>
        </p:nvCxnSpPr>
        <p:spPr>
          <a:xfrm flipV="1">
            <a:off x="6214997" y="1504058"/>
            <a:ext cx="0" cy="4483417"/>
          </a:xfrm>
          <a:prstGeom prst="line">
            <a:avLst/>
          </a:prstGeom>
          <a:ln w="3175">
            <a:solidFill>
              <a:srgbClr val="414455"/>
            </a:solidFill>
          </a:ln>
        </p:spPr>
        <p:style>
          <a:lnRef idx="1">
            <a:schemeClr val="dk1"/>
          </a:lnRef>
          <a:fillRef idx="0">
            <a:schemeClr val="dk1"/>
          </a:fillRef>
          <a:effectRef idx="0">
            <a:schemeClr val="dk1"/>
          </a:effectRef>
          <a:fontRef idx="minor">
            <a:schemeClr val="tx1"/>
          </a:fontRef>
        </p:style>
      </p:cxnSp>
      <p:sp>
        <p:nvSpPr>
          <p:cNvPr id="2" name="文本框 1"/>
          <p:cNvSpPr txBox="1"/>
          <p:nvPr/>
        </p:nvSpPr>
        <p:spPr>
          <a:xfrm>
            <a:off x="957580" y="1766570"/>
            <a:ext cx="4637405" cy="3046095"/>
          </a:xfrm>
          <a:prstGeom prst="rect">
            <a:avLst/>
          </a:prstGeom>
          <a:noFill/>
        </p:spPr>
        <p:txBody>
          <a:bodyPr wrap="square" rtlCol="0">
            <a:spAutoFit/>
          </a:bodyPr>
          <a:p>
            <a:pPr indent="406400" fontAlgn="auto">
              <a:lnSpc>
                <a:spcPct val="150000"/>
              </a:lnSpc>
              <a:extLst>
                <a:ext uri="{35155182-B16C-46BC-9424-99874614C6A1}">
                  <wpsdc:indentchars xmlns:wpsdc="http://www.wps.cn/officeDocument/2017/drawingmlCustomData" val="200" checksum="1740828767"/>
                </a:ext>
              </a:extLst>
            </a:pPr>
            <a:r>
              <a:rPr lang="zh-CN" altLang="en-US" sz="1600"/>
              <a:t>这是第一篇研究按需服务平台运营的论文，其中考虑了具有不同风险态度（基于均值方差理论）的雇用代理商和客户。这些发现将我们的认知推向按需服务平台，以及具有不同风险态度的客户所带来的影响。此外，本文揭示了区块链技术所扮演的角色，并确定了区块链技术介导的定制服务定价策略的价值。因此，产生了新颖的学术和管理见解。</a:t>
            </a:r>
            <a:endParaRPr lang="zh-CN" altLang="en-US" sz="1600"/>
          </a:p>
        </p:txBody>
      </p:sp>
      <p:sp>
        <p:nvSpPr>
          <p:cNvPr id="17" name="文本框 2"/>
          <p:cNvSpPr txBox="1"/>
          <p:nvPr/>
        </p:nvSpPr>
        <p:spPr>
          <a:xfrm>
            <a:off x="1718310" y="197485"/>
            <a:ext cx="319849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1.3 </a:t>
            </a:r>
            <a:r>
              <a:rPr lang="zh-CN" altLang="en-US" sz="2800" b="1" dirty="0">
                <a:solidFill>
                  <a:srgbClr val="005DA2"/>
                </a:solidFill>
                <a:latin typeface="微软雅黑" pitchFamily="34" charset="-122"/>
                <a:ea typeface="微软雅黑" pitchFamily="34" charset="-122"/>
              </a:rPr>
              <a:t>贡献说明</a:t>
            </a:r>
            <a:endParaRPr lang="zh-CN" altLang="en-US" sz="2800" b="1" dirty="0">
              <a:solidFill>
                <a:srgbClr val="005DA2"/>
              </a:solidFill>
              <a:latin typeface="微软雅黑" pitchFamily="34" charset="-122"/>
              <a:ea typeface="微软雅黑" pitchFamily="34" charset="-122"/>
            </a:endParaRPr>
          </a:p>
        </p:txBody>
      </p:sp>
      <p:sp>
        <p:nvSpPr>
          <p:cNvPr id="3" name="禁止符 2"/>
          <p:cNvSpPr/>
          <p:nvPr/>
        </p:nvSpPr>
        <p:spPr>
          <a:xfrm>
            <a:off x="1130935" y="197485"/>
            <a:ext cx="503555" cy="503555"/>
          </a:xfrm>
          <a:prstGeom prst="noSmoking">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186">
        <p15:prstTrans prst="prestige"/>
      </p:transition>
    </mc:Choice>
    <mc:Fallback>
      <p:transition spd="slow" advTm="186">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6079880" y="0"/>
            <a:ext cx="6116707" cy="68595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1815661" y="895125"/>
            <a:ext cx="2448839" cy="244883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a:spLocks noChangeAspect="1"/>
          </p:cNvSpPr>
          <p:nvPr/>
        </p:nvSpPr>
        <p:spPr>
          <a:xfrm>
            <a:off x="3020977" y="759198"/>
            <a:ext cx="72017" cy="72017"/>
          </a:xfrm>
          <a:prstGeom prst="ellipse">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标题 4"/>
          <p:cNvSpPr txBox="1"/>
          <p:nvPr/>
        </p:nvSpPr>
        <p:spPr>
          <a:xfrm>
            <a:off x="1868579" y="2610230"/>
            <a:ext cx="2376814" cy="473594"/>
          </a:xfrm>
          <a:prstGeom prst="rect">
            <a:avLst/>
          </a:prstGeom>
        </p:spPr>
        <p:txBody>
          <a:bodyPr vert="horz" lIns="91461" tIns="45731" rIns="91461" bIns="45731"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zh-CN" altLang="en-US" sz="2400" b="1" dirty="0">
                <a:solidFill>
                  <a:srgbClr val="FCB00F"/>
                </a:solidFill>
                <a:latin typeface="微软雅黑" pitchFamily="34" charset="-122"/>
                <a:ea typeface="微软雅黑" pitchFamily="34" charset="-122"/>
              </a:rPr>
              <a:t>第</a:t>
            </a:r>
            <a:r>
              <a:rPr lang="en-US" altLang="zh-CN" sz="2400" b="1" dirty="0">
                <a:solidFill>
                  <a:srgbClr val="FCB00F"/>
                </a:solidFill>
                <a:latin typeface="微软雅黑" pitchFamily="34" charset="-122"/>
                <a:ea typeface="微软雅黑" pitchFamily="34" charset="-122"/>
              </a:rPr>
              <a:t>2</a:t>
            </a:r>
            <a:r>
              <a:rPr lang="zh-CN" altLang="en-US" sz="2400" b="1" dirty="0">
                <a:solidFill>
                  <a:srgbClr val="FCB00F"/>
                </a:solidFill>
                <a:latin typeface="微软雅黑" pitchFamily="34" charset="-122"/>
                <a:ea typeface="微软雅黑" pitchFamily="34" charset="-122"/>
              </a:rPr>
              <a:t>章</a:t>
            </a:r>
            <a:endParaRPr lang="zh-CN" altLang="en-US" sz="2400" b="1" dirty="0">
              <a:solidFill>
                <a:srgbClr val="FCB00F"/>
              </a:solidFill>
              <a:latin typeface="微软雅黑" pitchFamily="34" charset="-122"/>
              <a:ea typeface="微软雅黑" pitchFamily="34" charset="-122"/>
            </a:endParaRPr>
          </a:p>
        </p:txBody>
      </p:sp>
      <p:sp>
        <p:nvSpPr>
          <p:cNvPr id="30" name="椭圆 29"/>
          <p:cNvSpPr/>
          <p:nvPr/>
        </p:nvSpPr>
        <p:spPr>
          <a:xfrm>
            <a:off x="1919442" y="998905"/>
            <a:ext cx="2241280" cy="2241280"/>
          </a:xfrm>
          <a:prstGeom prst="ellipse">
            <a:avLst/>
          </a:prstGeom>
          <a:noFill/>
          <a:ln w="3175">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1213712" y="3879166"/>
            <a:ext cx="3220085" cy="829945"/>
          </a:xfrm>
          <a:prstGeom prst="rect">
            <a:avLst/>
          </a:prstGeom>
          <a:noFill/>
        </p:spPr>
        <p:txBody>
          <a:bodyPr wrap="none" rtlCol="0">
            <a:spAutoFit/>
          </a:bodyPr>
          <a:lstStyle/>
          <a:p>
            <a:pPr algn="ctr"/>
            <a:r>
              <a:rPr lang="en-US" altLang="zh-CN" sz="4800" b="1" kern="100" dirty="0">
                <a:solidFill>
                  <a:srgbClr val="202A36"/>
                </a:solidFill>
                <a:latin typeface="微软雅黑" pitchFamily="34" charset="-122"/>
                <a:ea typeface="微软雅黑" pitchFamily="34" charset="-122"/>
                <a:cs typeface="Times New Roman" panose="02020503050405090304" pitchFamily="18" charset="0"/>
              </a:rPr>
              <a:t>   </a:t>
            </a:r>
            <a:r>
              <a:rPr lang="zh-CN" altLang="en-US" sz="4800" b="1" kern="100" dirty="0">
                <a:solidFill>
                  <a:srgbClr val="202A36"/>
                </a:solidFill>
                <a:latin typeface="微软雅黑" pitchFamily="34" charset="-122"/>
                <a:ea typeface="微软雅黑" pitchFamily="34" charset="-122"/>
                <a:cs typeface="Times New Roman" panose="02020503050405090304" pitchFamily="18" charset="0"/>
              </a:rPr>
              <a:t>文献综述</a:t>
            </a:r>
            <a:endParaRPr lang="zh-CN" altLang="en-US" sz="4800" b="1" kern="100" dirty="0">
              <a:solidFill>
                <a:srgbClr val="202A36"/>
              </a:solidFill>
              <a:latin typeface="微软雅黑" pitchFamily="34" charset="-122"/>
              <a:ea typeface="微软雅黑" pitchFamily="34" charset="-122"/>
              <a:cs typeface="Times New Roman" panose="02020503050405090304" pitchFamily="18" charset="0"/>
            </a:endParaRPr>
          </a:p>
        </p:txBody>
      </p:sp>
      <p:sp>
        <p:nvSpPr>
          <p:cNvPr id="39" name="Freeform 8"/>
          <p:cNvSpPr>
            <a:spLocks noEditPoints="1"/>
          </p:cNvSpPr>
          <p:nvPr/>
        </p:nvSpPr>
        <p:spPr bwMode="auto">
          <a:xfrm rot="2925393">
            <a:off x="2704191" y="1333271"/>
            <a:ext cx="705589" cy="1210055"/>
          </a:xfrm>
          <a:custGeom>
            <a:avLst/>
            <a:gdLst>
              <a:gd name="T0" fmla="*/ 24 w 112"/>
              <a:gd name="T1" fmla="*/ 148 h 192"/>
              <a:gd name="T2" fmla="*/ 28 w 112"/>
              <a:gd name="T3" fmla="*/ 52 h 192"/>
              <a:gd name="T4" fmla="*/ 32 w 112"/>
              <a:gd name="T5" fmla="*/ 172 h 192"/>
              <a:gd name="T6" fmla="*/ 8 w 112"/>
              <a:gd name="T7" fmla="*/ 184 h 192"/>
              <a:gd name="T8" fmla="*/ 32 w 112"/>
              <a:gd name="T9" fmla="*/ 172 h 192"/>
              <a:gd name="T10" fmla="*/ 8 w 112"/>
              <a:gd name="T11" fmla="*/ 35 h 192"/>
              <a:gd name="T12" fmla="*/ 32 w 112"/>
              <a:gd name="T13" fmla="*/ 164 h 192"/>
              <a:gd name="T14" fmla="*/ 32 w 112"/>
              <a:gd name="T15" fmla="*/ 192 h 192"/>
              <a:gd name="T16" fmla="*/ 0 w 112"/>
              <a:gd name="T17" fmla="*/ 184 h 192"/>
              <a:gd name="T18" fmla="*/ 0 w 112"/>
              <a:gd name="T19" fmla="*/ 32 h 192"/>
              <a:gd name="T20" fmla="*/ 20 w 112"/>
              <a:gd name="T21" fmla="*/ 0 h 192"/>
              <a:gd name="T22" fmla="*/ 39 w 112"/>
              <a:gd name="T23" fmla="*/ 32 h 192"/>
              <a:gd name="T24" fmla="*/ 40 w 112"/>
              <a:gd name="T25" fmla="*/ 184 h 192"/>
              <a:gd name="T26" fmla="*/ 108 w 112"/>
              <a:gd name="T27" fmla="*/ 164 h 192"/>
              <a:gd name="T28" fmla="*/ 84 w 112"/>
              <a:gd name="T29" fmla="*/ 172 h 192"/>
              <a:gd name="T30" fmla="*/ 108 w 112"/>
              <a:gd name="T31" fmla="*/ 164 h 192"/>
              <a:gd name="T32" fmla="*/ 92 w 112"/>
              <a:gd name="T33" fmla="*/ 140 h 192"/>
              <a:gd name="T34" fmla="*/ 108 w 112"/>
              <a:gd name="T35" fmla="*/ 148 h 192"/>
              <a:gd name="T36" fmla="*/ 108 w 112"/>
              <a:gd name="T37" fmla="*/ 116 h 192"/>
              <a:gd name="T38" fmla="*/ 84 w 112"/>
              <a:gd name="T39" fmla="*/ 124 h 192"/>
              <a:gd name="T40" fmla="*/ 108 w 112"/>
              <a:gd name="T41" fmla="*/ 116 h 192"/>
              <a:gd name="T42" fmla="*/ 92 w 112"/>
              <a:gd name="T43" fmla="*/ 92 h 192"/>
              <a:gd name="T44" fmla="*/ 108 w 112"/>
              <a:gd name="T45" fmla="*/ 100 h 192"/>
              <a:gd name="T46" fmla="*/ 108 w 112"/>
              <a:gd name="T47" fmla="*/ 68 h 192"/>
              <a:gd name="T48" fmla="*/ 84 w 112"/>
              <a:gd name="T49" fmla="*/ 76 h 192"/>
              <a:gd name="T50" fmla="*/ 108 w 112"/>
              <a:gd name="T51" fmla="*/ 68 h 192"/>
              <a:gd name="T52" fmla="*/ 92 w 112"/>
              <a:gd name="T53" fmla="*/ 44 h 192"/>
              <a:gd name="T54" fmla="*/ 108 w 112"/>
              <a:gd name="T55" fmla="*/ 52 h 192"/>
              <a:gd name="T56" fmla="*/ 108 w 112"/>
              <a:gd name="T57" fmla="*/ 20 h 192"/>
              <a:gd name="T58" fmla="*/ 84 w 112"/>
              <a:gd name="T59" fmla="*/ 28 h 192"/>
              <a:gd name="T60" fmla="*/ 108 w 112"/>
              <a:gd name="T61" fmla="*/ 20 h 192"/>
              <a:gd name="T62" fmla="*/ 64 w 112"/>
              <a:gd name="T63" fmla="*/ 192 h 192"/>
              <a:gd name="T64" fmla="*/ 56 w 112"/>
              <a:gd name="T65" fmla="*/ 8 h 192"/>
              <a:gd name="T66" fmla="*/ 104 w 112"/>
              <a:gd name="T67" fmla="*/ 0 h 192"/>
              <a:gd name="T68" fmla="*/ 112 w 112"/>
              <a:gd name="T69" fmla="*/ 184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2" h="192">
                <a:moveTo>
                  <a:pt x="28" y="148"/>
                </a:moveTo>
                <a:cubicBezTo>
                  <a:pt x="24" y="148"/>
                  <a:pt x="24" y="148"/>
                  <a:pt x="24" y="148"/>
                </a:cubicBezTo>
                <a:cubicBezTo>
                  <a:pt x="24" y="52"/>
                  <a:pt x="24" y="52"/>
                  <a:pt x="24" y="52"/>
                </a:cubicBezTo>
                <a:cubicBezTo>
                  <a:pt x="28" y="52"/>
                  <a:pt x="28" y="52"/>
                  <a:pt x="28" y="52"/>
                </a:cubicBezTo>
                <a:lnTo>
                  <a:pt x="28" y="148"/>
                </a:lnTo>
                <a:close/>
                <a:moveTo>
                  <a:pt x="32" y="172"/>
                </a:moveTo>
                <a:cubicBezTo>
                  <a:pt x="8" y="172"/>
                  <a:pt x="8" y="172"/>
                  <a:pt x="8" y="172"/>
                </a:cubicBezTo>
                <a:cubicBezTo>
                  <a:pt x="8" y="184"/>
                  <a:pt x="8" y="184"/>
                  <a:pt x="8" y="184"/>
                </a:cubicBezTo>
                <a:cubicBezTo>
                  <a:pt x="32" y="184"/>
                  <a:pt x="32" y="184"/>
                  <a:pt x="32" y="184"/>
                </a:cubicBezTo>
                <a:lnTo>
                  <a:pt x="32" y="172"/>
                </a:lnTo>
                <a:close/>
                <a:moveTo>
                  <a:pt x="32" y="35"/>
                </a:moveTo>
                <a:cubicBezTo>
                  <a:pt x="8" y="35"/>
                  <a:pt x="8" y="35"/>
                  <a:pt x="8" y="35"/>
                </a:cubicBezTo>
                <a:cubicBezTo>
                  <a:pt x="8" y="164"/>
                  <a:pt x="8" y="164"/>
                  <a:pt x="8" y="164"/>
                </a:cubicBezTo>
                <a:cubicBezTo>
                  <a:pt x="32" y="164"/>
                  <a:pt x="32" y="164"/>
                  <a:pt x="32" y="164"/>
                </a:cubicBezTo>
                <a:lnTo>
                  <a:pt x="32" y="35"/>
                </a:lnTo>
                <a:close/>
                <a:moveTo>
                  <a:pt x="32" y="192"/>
                </a:moveTo>
                <a:cubicBezTo>
                  <a:pt x="8" y="192"/>
                  <a:pt x="8" y="192"/>
                  <a:pt x="8" y="192"/>
                </a:cubicBezTo>
                <a:cubicBezTo>
                  <a:pt x="3" y="192"/>
                  <a:pt x="0" y="188"/>
                  <a:pt x="0" y="184"/>
                </a:cubicBezTo>
                <a:cubicBezTo>
                  <a:pt x="0" y="35"/>
                  <a:pt x="0" y="35"/>
                  <a:pt x="0" y="35"/>
                </a:cubicBezTo>
                <a:cubicBezTo>
                  <a:pt x="0" y="34"/>
                  <a:pt x="0" y="33"/>
                  <a:pt x="0" y="32"/>
                </a:cubicBezTo>
                <a:cubicBezTo>
                  <a:pt x="12" y="4"/>
                  <a:pt x="12" y="4"/>
                  <a:pt x="12" y="4"/>
                </a:cubicBezTo>
                <a:cubicBezTo>
                  <a:pt x="14" y="2"/>
                  <a:pt x="16" y="0"/>
                  <a:pt x="20" y="0"/>
                </a:cubicBezTo>
                <a:cubicBezTo>
                  <a:pt x="23" y="0"/>
                  <a:pt x="26" y="2"/>
                  <a:pt x="27" y="4"/>
                </a:cubicBezTo>
                <a:cubicBezTo>
                  <a:pt x="39" y="32"/>
                  <a:pt x="39" y="32"/>
                  <a:pt x="39" y="32"/>
                </a:cubicBezTo>
                <a:cubicBezTo>
                  <a:pt x="39" y="33"/>
                  <a:pt x="40" y="34"/>
                  <a:pt x="40" y="35"/>
                </a:cubicBezTo>
                <a:cubicBezTo>
                  <a:pt x="40" y="184"/>
                  <a:pt x="40" y="184"/>
                  <a:pt x="40" y="184"/>
                </a:cubicBezTo>
                <a:cubicBezTo>
                  <a:pt x="40" y="188"/>
                  <a:pt x="36" y="192"/>
                  <a:pt x="32" y="192"/>
                </a:cubicBezTo>
                <a:close/>
                <a:moveTo>
                  <a:pt x="108" y="164"/>
                </a:moveTo>
                <a:cubicBezTo>
                  <a:pt x="84" y="164"/>
                  <a:pt x="84" y="164"/>
                  <a:pt x="84" y="164"/>
                </a:cubicBezTo>
                <a:cubicBezTo>
                  <a:pt x="84" y="172"/>
                  <a:pt x="84" y="172"/>
                  <a:pt x="84" y="172"/>
                </a:cubicBezTo>
                <a:cubicBezTo>
                  <a:pt x="108" y="172"/>
                  <a:pt x="108" y="172"/>
                  <a:pt x="108" y="172"/>
                </a:cubicBezTo>
                <a:lnTo>
                  <a:pt x="108" y="164"/>
                </a:lnTo>
                <a:close/>
                <a:moveTo>
                  <a:pt x="108" y="140"/>
                </a:moveTo>
                <a:cubicBezTo>
                  <a:pt x="92" y="140"/>
                  <a:pt x="92" y="140"/>
                  <a:pt x="92" y="140"/>
                </a:cubicBezTo>
                <a:cubicBezTo>
                  <a:pt x="92" y="148"/>
                  <a:pt x="92" y="148"/>
                  <a:pt x="92" y="148"/>
                </a:cubicBezTo>
                <a:cubicBezTo>
                  <a:pt x="108" y="148"/>
                  <a:pt x="108" y="148"/>
                  <a:pt x="108" y="148"/>
                </a:cubicBezTo>
                <a:lnTo>
                  <a:pt x="108" y="140"/>
                </a:lnTo>
                <a:close/>
                <a:moveTo>
                  <a:pt x="108" y="116"/>
                </a:moveTo>
                <a:cubicBezTo>
                  <a:pt x="84" y="116"/>
                  <a:pt x="84" y="116"/>
                  <a:pt x="84" y="116"/>
                </a:cubicBezTo>
                <a:cubicBezTo>
                  <a:pt x="84" y="124"/>
                  <a:pt x="84" y="124"/>
                  <a:pt x="84" y="124"/>
                </a:cubicBezTo>
                <a:cubicBezTo>
                  <a:pt x="108" y="124"/>
                  <a:pt x="108" y="124"/>
                  <a:pt x="108" y="124"/>
                </a:cubicBezTo>
                <a:lnTo>
                  <a:pt x="108" y="116"/>
                </a:lnTo>
                <a:close/>
                <a:moveTo>
                  <a:pt x="108" y="92"/>
                </a:moveTo>
                <a:cubicBezTo>
                  <a:pt x="92" y="92"/>
                  <a:pt x="92" y="92"/>
                  <a:pt x="92" y="92"/>
                </a:cubicBezTo>
                <a:cubicBezTo>
                  <a:pt x="92" y="100"/>
                  <a:pt x="92" y="100"/>
                  <a:pt x="92" y="100"/>
                </a:cubicBezTo>
                <a:cubicBezTo>
                  <a:pt x="108" y="100"/>
                  <a:pt x="108" y="100"/>
                  <a:pt x="108" y="100"/>
                </a:cubicBezTo>
                <a:lnTo>
                  <a:pt x="108" y="92"/>
                </a:lnTo>
                <a:close/>
                <a:moveTo>
                  <a:pt x="108" y="68"/>
                </a:moveTo>
                <a:cubicBezTo>
                  <a:pt x="84" y="68"/>
                  <a:pt x="84" y="68"/>
                  <a:pt x="84" y="68"/>
                </a:cubicBezTo>
                <a:cubicBezTo>
                  <a:pt x="84" y="76"/>
                  <a:pt x="84" y="76"/>
                  <a:pt x="84" y="76"/>
                </a:cubicBezTo>
                <a:cubicBezTo>
                  <a:pt x="108" y="76"/>
                  <a:pt x="108" y="76"/>
                  <a:pt x="108" y="76"/>
                </a:cubicBezTo>
                <a:lnTo>
                  <a:pt x="108" y="68"/>
                </a:lnTo>
                <a:close/>
                <a:moveTo>
                  <a:pt x="108" y="44"/>
                </a:moveTo>
                <a:cubicBezTo>
                  <a:pt x="92" y="44"/>
                  <a:pt x="92" y="44"/>
                  <a:pt x="92" y="44"/>
                </a:cubicBezTo>
                <a:cubicBezTo>
                  <a:pt x="92" y="52"/>
                  <a:pt x="92" y="52"/>
                  <a:pt x="92" y="52"/>
                </a:cubicBezTo>
                <a:cubicBezTo>
                  <a:pt x="108" y="52"/>
                  <a:pt x="108" y="52"/>
                  <a:pt x="108" y="52"/>
                </a:cubicBezTo>
                <a:lnTo>
                  <a:pt x="108" y="44"/>
                </a:lnTo>
                <a:close/>
                <a:moveTo>
                  <a:pt x="108" y="20"/>
                </a:moveTo>
                <a:cubicBezTo>
                  <a:pt x="84" y="20"/>
                  <a:pt x="84" y="20"/>
                  <a:pt x="84" y="20"/>
                </a:cubicBezTo>
                <a:cubicBezTo>
                  <a:pt x="84" y="28"/>
                  <a:pt x="84" y="28"/>
                  <a:pt x="84" y="28"/>
                </a:cubicBezTo>
                <a:cubicBezTo>
                  <a:pt x="108" y="28"/>
                  <a:pt x="108" y="28"/>
                  <a:pt x="108" y="28"/>
                </a:cubicBezTo>
                <a:lnTo>
                  <a:pt x="108" y="20"/>
                </a:lnTo>
                <a:close/>
                <a:moveTo>
                  <a:pt x="104" y="192"/>
                </a:moveTo>
                <a:cubicBezTo>
                  <a:pt x="64" y="192"/>
                  <a:pt x="64" y="192"/>
                  <a:pt x="64" y="192"/>
                </a:cubicBezTo>
                <a:cubicBezTo>
                  <a:pt x="59" y="192"/>
                  <a:pt x="56" y="188"/>
                  <a:pt x="56" y="184"/>
                </a:cubicBezTo>
                <a:cubicBezTo>
                  <a:pt x="56" y="8"/>
                  <a:pt x="56" y="8"/>
                  <a:pt x="56" y="8"/>
                </a:cubicBezTo>
                <a:cubicBezTo>
                  <a:pt x="56" y="3"/>
                  <a:pt x="59" y="0"/>
                  <a:pt x="64" y="0"/>
                </a:cubicBezTo>
                <a:cubicBezTo>
                  <a:pt x="104" y="0"/>
                  <a:pt x="104" y="0"/>
                  <a:pt x="104" y="0"/>
                </a:cubicBezTo>
                <a:cubicBezTo>
                  <a:pt x="108" y="0"/>
                  <a:pt x="112" y="3"/>
                  <a:pt x="112" y="8"/>
                </a:cubicBezTo>
                <a:cubicBezTo>
                  <a:pt x="112" y="184"/>
                  <a:pt x="112" y="184"/>
                  <a:pt x="112" y="184"/>
                </a:cubicBezTo>
                <a:cubicBezTo>
                  <a:pt x="112" y="188"/>
                  <a:pt x="108" y="192"/>
                  <a:pt x="104" y="192"/>
                </a:cubicBezTo>
                <a:close/>
              </a:path>
            </a:pathLst>
          </a:custGeom>
          <a:solidFill>
            <a:srgbClr val="FCB00F"/>
          </a:solidFill>
          <a:ln>
            <a:noFill/>
          </a:ln>
        </p:spPr>
        <p:txBody>
          <a:bodyPr vert="horz" wrap="square" lIns="91461" tIns="45731" rIns="91461" bIns="45731" numCol="1" anchor="t" anchorCtr="0" compatLnSpc="1"/>
          <a:lstStyle/>
          <a:p>
            <a:endParaRPr lang="zh-CN" altLang="en-US"/>
          </a:p>
        </p:txBody>
      </p:sp>
      <p:grpSp>
        <p:nvGrpSpPr>
          <p:cNvPr id="5" name="组合 4"/>
          <p:cNvGrpSpPr/>
          <p:nvPr/>
        </p:nvGrpSpPr>
        <p:grpSpPr>
          <a:xfrm>
            <a:off x="5972871" y="2398943"/>
            <a:ext cx="2822231" cy="459960"/>
            <a:chOff x="5969725" y="2398387"/>
            <a:chExt cx="2821578" cy="459854"/>
          </a:xfrm>
        </p:grpSpPr>
        <p:sp>
          <p:nvSpPr>
            <p:cNvPr id="2" name="矩形 1"/>
            <p:cNvSpPr/>
            <p:nvPr/>
          </p:nvSpPr>
          <p:spPr>
            <a:xfrm>
              <a:off x="5969726" y="2398387"/>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   1 </a:t>
              </a:r>
              <a:r>
                <a:rPr lang="zh-CN" altLang="en-US">
                  <a:solidFill>
                    <a:schemeClr val="tx1"/>
                  </a:solidFill>
                </a:rPr>
                <a:t>平台服务运营</a:t>
              </a:r>
              <a:endParaRPr lang="zh-CN" altLang="en-US">
                <a:solidFill>
                  <a:schemeClr val="tx1"/>
                </a:solidFill>
              </a:endParaRPr>
            </a:p>
          </p:txBody>
        </p:sp>
        <p:sp>
          <p:nvSpPr>
            <p:cNvPr id="34" name="矩形 33"/>
            <p:cNvSpPr/>
            <p:nvPr/>
          </p:nvSpPr>
          <p:spPr>
            <a:xfrm>
              <a:off x="5969725" y="239981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7" name="组合 6"/>
          <p:cNvGrpSpPr/>
          <p:nvPr/>
        </p:nvGrpSpPr>
        <p:grpSpPr>
          <a:xfrm>
            <a:off x="5972810" y="2972435"/>
            <a:ext cx="2823210" cy="466725"/>
            <a:chOff x="5969725" y="2972014"/>
            <a:chExt cx="2821578" cy="466057"/>
          </a:xfrm>
        </p:grpSpPr>
        <p:sp>
          <p:nvSpPr>
            <p:cNvPr id="3" name="矩形 2"/>
            <p:cNvSpPr/>
            <p:nvPr/>
          </p:nvSpPr>
          <p:spPr>
            <a:xfrm>
              <a:off x="5969726" y="2979648"/>
              <a:ext cx="2821577"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2 </a:t>
              </a:r>
              <a:r>
                <a:rPr lang="zh-CN" altLang="en-US">
                  <a:solidFill>
                    <a:schemeClr val="tx1"/>
                  </a:solidFill>
                </a:rPr>
                <a:t>区块链技术</a:t>
              </a:r>
              <a:endParaRPr lang="zh-CN" altLang="en-US">
                <a:solidFill>
                  <a:schemeClr val="tx1"/>
                </a:solidFill>
              </a:endParaRPr>
            </a:p>
          </p:txBody>
        </p:sp>
        <p:sp>
          <p:nvSpPr>
            <p:cNvPr id="35" name="矩形 34"/>
            <p:cNvSpPr/>
            <p:nvPr/>
          </p:nvSpPr>
          <p:spPr>
            <a:xfrm>
              <a:off x="5969725" y="2972014"/>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grpSp>
        <p:nvGrpSpPr>
          <p:cNvPr id="4" name="组合 3"/>
          <p:cNvGrpSpPr/>
          <p:nvPr/>
        </p:nvGrpSpPr>
        <p:grpSpPr>
          <a:xfrm>
            <a:off x="5972810" y="3560445"/>
            <a:ext cx="3404870" cy="458470"/>
            <a:chOff x="5969725" y="3559478"/>
            <a:chExt cx="4093908" cy="458423"/>
          </a:xfrm>
        </p:grpSpPr>
        <p:sp>
          <p:nvSpPr>
            <p:cNvPr id="6" name="矩形 5"/>
            <p:cNvSpPr/>
            <p:nvPr/>
          </p:nvSpPr>
          <p:spPr>
            <a:xfrm>
              <a:off x="6077379" y="3559478"/>
              <a:ext cx="3986254" cy="458423"/>
            </a:xfrm>
            <a:prstGeom prst="rect">
              <a:avLst/>
            </a:prstGeom>
            <a:solidFill>
              <a:srgbClr val="FCB00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a:solidFill>
                    <a:schemeClr val="tx1"/>
                  </a:solidFill>
                </a:rPr>
                <a:t>   3 </a:t>
              </a:r>
              <a:r>
                <a:rPr lang="zh-CN" altLang="en-US">
                  <a:solidFill>
                    <a:schemeClr val="tx1"/>
                  </a:solidFill>
                </a:rPr>
                <a:t>风险敏感型决策者</a:t>
              </a:r>
              <a:r>
                <a:rPr lang="en-US" altLang="zh-CN">
                  <a:solidFill>
                    <a:schemeClr val="tx1"/>
                  </a:solidFill>
                </a:rPr>
                <a:t>         </a:t>
              </a:r>
              <a:endParaRPr lang="zh-CN" altLang="en-US">
                <a:solidFill>
                  <a:schemeClr val="tx1"/>
                </a:solidFill>
              </a:endParaRPr>
            </a:p>
          </p:txBody>
        </p:sp>
        <p:sp>
          <p:nvSpPr>
            <p:cNvPr id="9" name="矩形 8"/>
            <p:cNvSpPr/>
            <p:nvPr/>
          </p:nvSpPr>
          <p:spPr>
            <a:xfrm>
              <a:off x="5969725" y="3559478"/>
              <a:ext cx="93115" cy="458423"/>
            </a:xfrm>
            <a:prstGeom prst="rect">
              <a:avLst/>
            </a:prstGeom>
            <a:solidFill>
              <a:srgbClr val="202A3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2000" advTm="94">
        <p15:prstTrans prst="prestige"/>
      </p:transition>
    </mc:Choice>
    <mc:Fallback>
      <p:transition spd="slow" advTm="94">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文本框 2"/>
          <p:cNvSpPr txBox="1"/>
          <p:nvPr/>
        </p:nvSpPr>
        <p:spPr>
          <a:xfrm>
            <a:off x="1612265" y="197485"/>
            <a:ext cx="3410585" cy="521970"/>
          </a:xfrm>
          <a:prstGeom prst="rect">
            <a:avLst/>
          </a:prstGeom>
          <a:noFill/>
        </p:spPr>
        <p:txBody>
          <a:bodyPr wrap="square" rtlCol="0">
            <a:spAutoFit/>
          </a:bodyPr>
          <a:p>
            <a:pPr algn="ctr"/>
            <a:r>
              <a:rPr lang="en-US" altLang="zh-CN" sz="2800" b="1" dirty="0">
                <a:solidFill>
                  <a:srgbClr val="005DA2"/>
                </a:solidFill>
                <a:latin typeface="微软雅黑" pitchFamily="34" charset="-122"/>
                <a:ea typeface="微软雅黑" pitchFamily="34" charset="-122"/>
              </a:rPr>
              <a:t>2.1 </a:t>
            </a:r>
            <a:r>
              <a:rPr lang="zh-CN" altLang="en-US" sz="2800" b="1" dirty="0">
                <a:solidFill>
                  <a:srgbClr val="005DA2"/>
                </a:solidFill>
                <a:latin typeface="微软雅黑" pitchFamily="34" charset="-122"/>
                <a:ea typeface="微软雅黑" pitchFamily="34" charset="-122"/>
              </a:rPr>
              <a:t>平台服务运营</a:t>
            </a:r>
            <a:endParaRPr lang="zh-CN" altLang="en-US" sz="2800" b="1" dirty="0">
              <a:solidFill>
                <a:srgbClr val="005DA2"/>
              </a:solidFill>
              <a:latin typeface="微软雅黑" pitchFamily="34" charset="-122"/>
              <a:ea typeface="微软雅黑" pitchFamily="34" charset="-122"/>
            </a:endParaRPr>
          </a:p>
        </p:txBody>
      </p:sp>
      <p:sp>
        <p:nvSpPr>
          <p:cNvPr id="3" name="新月形 2"/>
          <p:cNvSpPr/>
          <p:nvPr/>
        </p:nvSpPr>
        <p:spPr>
          <a:xfrm>
            <a:off x="1445260" y="197485"/>
            <a:ext cx="347345" cy="440690"/>
          </a:xfrm>
          <a:prstGeom prst="mo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文本框 1"/>
          <p:cNvSpPr txBox="1"/>
          <p:nvPr/>
        </p:nvSpPr>
        <p:spPr>
          <a:xfrm>
            <a:off x="734695" y="798830"/>
            <a:ext cx="10887710" cy="5631180"/>
          </a:xfrm>
          <a:prstGeom prst="rect">
            <a:avLst/>
          </a:prstGeom>
          <a:noFill/>
        </p:spPr>
        <p:txBody>
          <a:bodyPr wrap="square" rtlCol="0">
            <a:spAutoFit/>
          </a:bodyPr>
          <a:p>
            <a:pPr indent="406400" algn="l">
              <a:lnSpc>
                <a:spcPct val="150000"/>
              </a:lnSpc>
              <a:buNone/>
              <a:extLst>
                <a:ext uri="{35155182-B16C-46BC-9424-99874614C6A1}">
                  <wpsdc:indentchars xmlns:wpsdc="http://www.wps.cn/officeDocument/2017/drawingmlCustomData" val="200" checksum="1740828767"/>
                </a:ext>
              </a:extLst>
            </a:pPr>
            <a:r>
              <a:rPr lang="zh-CN" altLang="en-US" sz="1600"/>
              <a:t>平台的运营管理：Bhargava等（2013）研究了平台技术的最佳版本控制和建立时间。安德森等（2014）报告了在网络外部性方面对平台运营的投资。 Chen等（2015）探讨了基于平台的点对点知识共享如何使农民受益。 Van Astyne等（2016）讨论了平台运营的新战略问题。 Bellos等（2017）研究了汽车共享运营，并强调了产品线设计所扮演的角色。江等（2017）研究了具有不确定估值的消费者的点对点平台市场。 Benjaafar等（2018）研究了点对点平台方案下的产品共享，并揭示了社会福利如何受到影响。Parker和Van Alstyne（2018）研究了创新与平台开发的开放代码建议之间关系的及时性问题。</a:t>
            </a:r>
            <a:endParaRPr lang="zh-CN" altLang="en-US" sz="1600"/>
          </a:p>
          <a:p>
            <a:pPr indent="406400" algn="l">
              <a:lnSpc>
                <a:spcPct val="150000"/>
              </a:lnSpc>
              <a:buNone/>
              <a:extLst>
                <a:ext uri="{35155182-B16C-46BC-9424-99874614C6A1}">
                  <wpsdc:indentchars xmlns:wpsdc="http://www.wps.cn/officeDocument/2017/drawingmlCustomData" val="200" checksum="1740828767"/>
                </a:ext>
              </a:extLst>
            </a:pPr>
            <a:r>
              <a:rPr lang="zh-CN" altLang="en-US" sz="1600"/>
              <a:t>平台服务的定价决策：Banerjee等（2015）探索乘车共享服务平台中的最佳定价决策。Wang等（2016）研究了支持出租车叫车服务平台的最优定价政策。Cachon等（2017）研究了在服务容量处于自调度控制下的平台上的激增定价政策。Kung和Zhong（2017）推导了一种针对双边平台服务的最优定价策略。Taylor（2018）研究了具有独立服务代理商的按需服务平台中的最佳供应需求匹配，并考虑了最佳服务定价决策。 Bai等（2018）探索了不耐烦的按需服务平台的最优定价问题，使用来自Didi的数据对结果进行数值测试。Bai和Tang（2018）研究了两个按需服务平台竞争的案例，强调了在这样的双头垄断竞争环境下两个平台都可以盈利。Choi and He（2019）研究了时尚产品租赁业务的点对点平台服务的最佳定价决策。Sun等（2019）分析地研究了骑行采购平台运营中的定价问题。</a:t>
            </a:r>
            <a:endParaRPr lang="zh-CN" altLang="en-US" sz="1600"/>
          </a:p>
          <a:p>
            <a:pPr indent="406400" algn="l">
              <a:lnSpc>
                <a:spcPct val="150000"/>
              </a:lnSpc>
              <a:buNone/>
              <a:extLst>
                <a:ext uri="{35155182-B16C-46BC-9424-99874614C6A1}">
                  <wpsdc:indentchars xmlns:wpsdc="http://www.wps.cn/officeDocument/2017/drawingmlCustomData" val="200" checksum="1740828767"/>
                </a:ext>
              </a:extLst>
            </a:pPr>
            <a:r>
              <a:rPr lang="zh-CN" altLang="en-US" sz="1600">
                <a:solidFill>
                  <a:srgbClr val="FF0000"/>
                </a:solidFill>
              </a:rPr>
              <a:t>与上述研究相似，本文也探讨了平台服务运营。特别是，本文专注于研究按需服务的最佳定价决策。但与所有已审阅的论文不同，本文专注于发现客户的风险态度所带来的影响，并且专注于平台雇用服务代理的场景。</a:t>
            </a:r>
            <a:endParaRPr lang="zh-CN" altLang="en-US" sz="1600">
              <a:solidFill>
                <a:srgbClr val="FF0000"/>
              </a:solidFill>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advTm="200">
        <p15:prstTrans prst="prestige"/>
      </p:transition>
    </mc:Choice>
    <mc:Fallback>
      <p:transition spd="slow" advTm="200">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10472</Words>
  <Application>WPS 演示</Application>
  <PresentationFormat>自定义</PresentationFormat>
  <Paragraphs>269</Paragraphs>
  <Slides>41</Slides>
  <Notes>22</Notes>
  <HiddenSlides>0</HiddenSlides>
  <MMClips>2</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41</vt:i4>
      </vt:variant>
    </vt:vector>
  </HeadingPairs>
  <TitlesOfParts>
    <vt:vector size="61" baseType="lpstr">
      <vt:lpstr>Arial</vt:lpstr>
      <vt:lpstr>方正书宋_GBK</vt:lpstr>
      <vt:lpstr>Wingdings</vt:lpstr>
      <vt:lpstr>Arial Black</vt:lpstr>
      <vt:lpstr>微软雅黑</vt:lpstr>
      <vt:lpstr>汉仪旗黑KW</vt:lpstr>
      <vt:lpstr>仿宋_GB2312</vt:lpstr>
      <vt:lpstr>汉仪仿宋KW</vt:lpstr>
      <vt:lpstr>宋体</vt:lpstr>
      <vt:lpstr>汉仪书宋二KW</vt:lpstr>
      <vt:lpstr>Times New Roman</vt:lpstr>
      <vt:lpstr>华文黑体</vt:lpstr>
      <vt:lpstr>굴림</vt:lpstr>
      <vt:lpstr>Cambria Math</vt:lpstr>
      <vt:lpstr>宋体</vt:lpstr>
      <vt:lpstr>Arial Unicode MS</vt:lpstr>
      <vt:lpstr>Calibri</vt:lpstr>
      <vt:lpstr>Helvetica Neue</vt:lpstr>
      <vt:lpstr>Apple SD Gothic Neo</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振华宇光</dc:creator>
  <cp:lastModifiedBy>lilijie</cp:lastModifiedBy>
  <cp:revision>154</cp:revision>
  <dcterms:created xsi:type="dcterms:W3CDTF">2020-05-19T08:43:43Z</dcterms:created>
  <dcterms:modified xsi:type="dcterms:W3CDTF">2020-05-19T08:43:43Z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2052-2.2.0.3563</vt:lpwstr>
  </property>
</Properties>
</file>